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21"/>
  </p:notesMasterIdLst>
  <p:sldIdLst>
    <p:sldId id="256" r:id="rId2"/>
    <p:sldId id="405" r:id="rId3"/>
    <p:sldId id="406" r:id="rId4"/>
    <p:sldId id="407" r:id="rId5"/>
    <p:sldId id="385" r:id="rId6"/>
    <p:sldId id="392" r:id="rId7"/>
    <p:sldId id="384" r:id="rId8"/>
    <p:sldId id="396" r:id="rId9"/>
    <p:sldId id="393" r:id="rId10"/>
    <p:sldId id="397" r:id="rId11"/>
    <p:sldId id="398" r:id="rId12"/>
    <p:sldId id="401" r:id="rId13"/>
    <p:sldId id="408" r:id="rId14"/>
    <p:sldId id="399" r:id="rId15"/>
    <p:sldId id="391" r:id="rId16"/>
    <p:sldId id="403" r:id="rId17"/>
    <p:sldId id="404" r:id="rId18"/>
    <p:sldId id="330" r:id="rId19"/>
    <p:sldId id="33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27C97EA-06E1-4932-8205-A9274A3B3DC0}">
          <p14:sldIdLst>
            <p14:sldId id="256"/>
            <p14:sldId id="405"/>
            <p14:sldId id="406"/>
            <p14:sldId id="407"/>
            <p14:sldId id="385"/>
            <p14:sldId id="392"/>
            <p14:sldId id="384"/>
            <p14:sldId id="396"/>
            <p14:sldId id="393"/>
            <p14:sldId id="397"/>
            <p14:sldId id="398"/>
            <p14:sldId id="401"/>
            <p14:sldId id="408"/>
            <p14:sldId id="399"/>
            <p14:sldId id="391"/>
            <p14:sldId id="403"/>
            <p14:sldId id="404"/>
            <p14:sldId id="330"/>
            <p14:sldId id="33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5556">
          <p15:clr>
            <a:srgbClr val="A4A3A4"/>
          </p15:clr>
        </p15:guide>
        <p15:guide id="3" pos="1020">
          <p15:clr>
            <a:srgbClr val="A4A3A4"/>
          </p15:clr>
        </p15:guide>
        <p15:guide id="4" pos="2562">
          <p15:clr>
            <a:srgbClr val="A4A3A4"/>
          </p15:clr>
        </p15:guide>
        <p15:guide id="5" pos="2608">
          <p15:clr>
            <a:srgbClr val="A4A3A4"/>
          </p15:clr>
        </p15:guide>
        <p15:guide id="6" pos="4195">
          <p15:clr>
            <a:srgbClr val="A4A3A4"/>
          </p15:clr>
        </p15:guide>
        <p15:guide id="7" pos="113">
          <p15:clr>
            <a:srgbClr val="A4A3A4"/>
          </p15:clr>
        </p15:guide>
        <p15:guide id="8" pos="1066">
          <p15:clr>
            <a:srgbClr val="A4A3A4"/>
          </p15:clr>
        </p15:guide>
        <p15:guide id="9" pos="4694">
          <p15:clr>
            <a:srgbClr val="A4A3A4"/>
          </p15:clr>
        </p15:guide>
        <p15:guide id="10" pos="1429">
          <p15:clr>
            <a:srgbClr val="A4A3A4"/>
          </p15:clr>
        </p15:guide>
        <p15:guide id="11" pos="4377">
          <p15:clr>
            <a:srgbClr val="A4A3A4"/>
          </p15:clr>
        </p15:guide>
        <p15:guide id="12" pos="15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0F4FA"/>
    <a:srgbClr val="B89B1E"/>
    <a:srgbClr val="D77907"/>
    <a:srgbClr val="F7941E"/>
    <a:srgbClr val="F7941D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3" autoAdjust="0"/>
    <p:restoredTop sz="99185" autoAdjust="0"/>
  </p:normalViewPr>
  <p:slideViewPr>
    <p:cSldViewPr>
      <p:cViewPr>
        <p:scale>
          <a:sx n="110" d="100"/>
          <a:sy n="110" d="100"/>
        </p:scale>
        <p:origin x="-270" y="-30"/>
      </p:cViewPr>
      <p:guideLst>
        <p:guide orient="horz" pos="4319"/>
        <p:guide pos="5556"/>
        <p:guide pos="1020"/>
        <p:guide pos="2562"/>
        <p:guide pos="2608"/>
        <p:guide pos="4195"/>
        <p:guide pos="113"/>
        <p:guide pos="1066"/>
        <p:guide pos="4694"/>
        <p:guide pos="1429"/>
        <p:guide pos="4377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FACE9-2F4C-4B8C-86BE-56E56053D85B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13D901-A6CC-4EBA-934B-CAE54B477376}">
      <dgm:prSet phldrT="[Текст]"/>
      <dgm:spPr/>
      <dgm:t>
        <a:bodyPr/>
        <a:lstStyle/>
        <a:p>
          <a:r>
            <a:rPr lang="ru-RU" b="1" dirty="0" smtClean="0"/>
            <a:t>ПОТРЕБНОСТЬ В ПО</a:t>
          </a:r>
          <a:endParaRPr lang="ru-RU" b="1" dirty="0"/>
        </a:p>
      </dgm:t>
    </dgm:pt>
    <dgm:pt modelId="{F501549C-D2BD-4981-9868-9BAB63D78C01}" type="parTrans" cxnId="{A13317B6-BD07-4B6C-8343-D1CF2A8BABC9}">
      <dgm:prSet/>
      <dgm:spPr/>
      <dgm:t>
        <a:bodyPr/>
        <a:lstStyle/>
        <a:p>
          <a:endParaRPr lang="ru-RU"/>
        </a:p>
      </dgm:t>
    </dgm:pt>
    <dgm:pt modelId="{55142C0C-1A62-463D-9B85-89B809C5B500}" type="sibTrans" cxnId="{A13317B6-BD07-4B6C-8343-D1CF2A8BABC9}">
      <dgm:prSet/>
      <dgm:spPr/>
      <dgm:t>
        <a:bodyPr/>
        <a:lstStyle/>
        <a:p>
          <a:endParaRPr lang="ru-RU"/>
        </a:p>
      </dgm:t>
    </dgm:pt>
    <dgm:pt modelId="{703E60A4-68B3-45B4-A236-0AC4FE644135}">
      <dgm:prSet phldrT="[Текст]" custT="1"/>
      <dgm:spPr/>
      <dgm:t>
        <a:bodyPr/>
        <a:lstStyle/>
        <a:p>
          <a:r>
            <a:rPr lang="ru-RU" sz="900" i="1" dirty="0"/>
            <a:t>Определяется перечень </a:t>
          </a:r>
          <a:r>
            <a:rPr lang="ru-RU" sz="900" i="1" dirty="0" err="1"/>
            <a:t>програмного</a:t>
          </a:r>
          <a:r>
            <a:rPr lang="ru-RU" sz="900" i="1" dirty="0"/>
            <a:t> обеспечения с указанием требований к функционалу</a:t>
          </a:r>
        </a:p>
      </dgm:t>
    </dgm:pt>
    <dgm:pt modelId="{A0DFF421-21EA-4C0C-BAA3-A6FC65F34F8B}" type="parTrans" cxnId="{722627A6-8955-4F6D-AE2B-A3A614CEA005}">
      <dgm:prSet/>
      <dgm:spPr/>
      <dgm:t>
        <a:bodyPr/>
        <a:lstStyle/>
        <a:p>
          <a:endParaRPr lang="ru-RU"/>
        </a:p>
      </dgm:t>
    </dgm:pt>
    <dgm:pt modelId="{650DCA77-11E7-453C-91D6-CE0F8864BC14}" type="sibTrans" cxnId="{722627A6-8955-4F6D-AE2B-A3A614CEA005}">
      <dgm:prSet/>
      <dgm:spPr/>
      <dgm:t>
        <a:bodyPr/>
        <a:lstStyle/>
        <a:p>
          <a:endParaRPr lang="ru-RU"/>
        </a:p>
      </dgm:t>
    </dgm:pt>
    <dgm:pt modelId="{4A872F73-8D2C-4807-96F5-D240DCA05D59}">
      <dgm:prSet phldrT="[Текст]"/>
      <dgm:spPr/>
      <dgm:t>
        <a:bodyPr/>
        <a:lstStyle/>
        <a:p>
          <a:r>
            <a:rPr lang="ru-RU" b="1" dirty="0" smtClean="0"/>
            <a:t>ВЫБОР В РЕЕСТРЕ</a:t>
          </a:r>
          <a:endParaRPr lang="ru-RU" b="1" dirty="0"/>
        </a:p>
      </dgm:t>
    </dgm:pt>
    <dgm:pt modelId="{941DB06B-582C-432E-910E-C2BC85E280FB}" type="parTrans" cxnId="{6C4CE7EA-DF6B-4BE1-BEDD-1710D54E1E50}">
      <dgm:prSet/>
      <dgm:spPr/>
      <dgm:t>
        <a:bodyPr/>
        <a:lstStyle/>
        <a:p>
          <a:endParaRPr lang="ru-RU"/>
        </a:p>
      </dgm:t>
    </dgm:pt>
    <dgm:pt modelId="{8771FE1C-3F87-478F-8A47-B2FDBC88D02F}" type="sibTrans" cxnId="{6C4CE7EA-DF6B-4BE1-BEDD-1710D54E1E50}">
      <dgm:prSet/>
      <dgm:spPr/>
      <dgm:t>
        <a:bodyPr/>
        <a:lstStyle/>
        <a:p>
          <a:endParaRPr lang="ru-RU"/>
        </a:p>
      </dgm:t>
    </dgm:pt>
    <dgm:pt modelId="{840EC327-706D-4070-AA7A-BC2F41AB8413}">
      <dgm:prSet phldrT="[Текст]" custT="1"/>
      <dgm:spPr/>
      <dgm:t>
        <a:bodyPr/>
        <a:lstStyle/>
        <a:p>
          <a:r>
            <a:rPr lang="ru-RU" sz="900" i="1" dirty="0"/>
            <a:t>ПО в реестре </a:t>
          </a:r>
          <a:r>
            <a:rPr lang="ru-RU" sz="900" i="1" dirty="0" err="1"/>
            <a:t>распределенно</a:t>
          </a:r>
          <a:r>
            <a:rPr lang="ru-RU" sz="900" i="1" dirty="0"/>
            <a:t> по классам, что упрощает поиск.</a:t>
          </a:r>
          <a:r>
            <a:rPr lang="ru-RU" sz="900" dirty="0"/>
            <a:t> </a:t>
          </a:r>
        </a:p>
      </dgm:t>
    </dgm:pt>
    <dgm:pt modelId="{876F04E2-ABAA-4ABB-A6DD-F6E2D3D7BACC}" type="parTrans" cxnId="{8A405C57-5022-40C2-8F96-B85B2BFE2D12}">
      <dgm:prSet/>
      <dgm:spPr/>
      <dgm:t>
        <a:bodyPr/>
        <a:lstStyle/>
        <a:p>
          <a:endParaRPr lang="ru-RU"/>
        </a:p>
      </dgm:t>
    </dgm:pt>
    <dgm:pt modelId="{913BD360-D923-45C6-A394-32A4CEFB74A5}" type="sibTrans" cxnId="{8A405C57-5022-40C2-8F96-B85B2BFE2D12}">
      <dgm:prSet/>
      <dgm:spPr/>
      <dgm:t>
        <a:bodyPr/>
        <a:lstStyle/>
        <a:p>
          <a:endParaRPr lang="ru-RU"/>
        </a:p>
      </dgm:t>
    </dgm:pt>
    <dgm:pt modelId="{0041810C-63FA-4203-A74B-12F67BFF3A14}">
      <dgm:prSet phldrT="[Текст]"/>
      <dgm:spPr/>
      <dgm:t>
        <a:bodyPr/>
        <a:lstStyle/>
        <a:p>
          <a:r>
            <a:rPr lang="ru-RU" b="1" dirty="0" smtClean="0"/>
            <a:t>ЗАКУПКА российского </a:t>
          </a:r>
          <a:r>
            <a:rPr lang="ru-RU" b="1" dirty="0"/>
            <a:t>ПО </a:t>
          </a:r>
        </a:p>
      </dgm:t>
    </dgm:pt>
    <dgm:pt modelId="{D8FCD235-F847-4AA6-B9C2-FC9DEAE4A984}" type="parTrans" cxnId="{3CF64EF7-9E3E-482A-9E07-1956A122D79E}">
      <dgm:prSet/>
      <dgm:spPr/>
      <dgm:t>
        <a:bodyPr/>
        <a:lstStyle/>
        <a:p>
          <a:endParaRPr lang="ru-RU"/>
        </a:p>
      </dgm:t>
    </dgm:pt>
    <dgm:pt modelId="{1FEDBCAD-2287-4D80-B57C-77413C63B430}" type="sibTrans" cxnId="{3CF64EF7-9E3E-482A-9E07-1956A122D79E}">
      <dgm:prSet/>
      <dgm:spPr/>
      <dgm:t>
        <a:bodyPr/>
        <a:lstStyle/>
        <a:p>
          <a:endParaRPr lang="ru-RU"/>
        </a:p>
      </dgm:t>
    </dgm:pt>
    <dgm:pt modelId="{008B9147-B969-483F-959F-20415E4FC296}" type="pres">
      <dgm:prSet presAssocID="{FC9FACE9-2F4C-4B8C-86BE-56E56053D85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B45EE3E-C52E-442D-8CE6-FB6B3A7B35FF}" type="pres">
      <dgm:prSet presAssocID="{7013D901-A6CC-4EBA-934B-CAE54B477376}" presName="composite" presStyleCnt="0"/>
      <dgm:spPr/>
    </dgm:pt>
    <dgm:pt modelId="{FDADCED5-6B33-4FFC-AB81-1368D1EDD042}" type="pres">
      <dgm:prSet presAssocID="{7013D901-A6CC-4EBA-934B-CAE54B477376}" presName="BackAccent" presStyleLbl="bgShp" presStyleIdx="0" presStyleCnt="3" custLinFactNeighborY="73059"/>
      <dgm:spPr/>
      <dgm:t>
        <a:bodyPr/>
        <a:lstStyle/>
        <a:p>
          <a:endParaRPr lang="ru-RU"/>
        </a:p>
      </dgm:t>
    </dgm:pt>
    <dgm:pt modelId="{CBF1F123-9482-4342-A512-4B59827F62FA}" type="pres">
      <dgm:prSet presAssocID="{7013D901-A6CC-4EBA-934B-CAE54B477376}" presName="Accent" presStyleLbl="alignNode1" presStyleIdx="0" presStyleCnt="3" custLinFactNeighborY="91330"/>
      <dgm:spPr/>
    </dgm:pt>
    <dgm:pt modelId="{832D6D96-A23A-4946-85C8-8FFB200D3836}" type="pres">
      <dgm:prSet presAssocID="{7013D901-A6CC-4EBA-934B-CAE54B477376}" presName="Child" presStyleLbl="revTx" presStyleIdx="0" presStyleCnt="5" custScaleX="153366" custScaleY="63968" custLinFactNeighborX="-10467" custLinFactNeighborY="3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D0607-608E-41DA-8F07-48AA047DB74E}" type="pres">
      <dgm:prSet presAssocID="{7013D901-A6CC-4EBA-934B-CAE54B477376}" presName="Parent" presStyleLbl="revTx" presStyleIdx="1" presStyleCnt="5" custScaleX="109862" custLinFactNeighborX="-5544" custLinFactNeighborY="560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098F6-70B7-48DA-97EA-2CF7332DBA6C}" type="pres">
      <dgm:prSet presAssocID="{55142C0C-1A62-463D-9B85-89B809C5B500}" presName="sibTrans" presStyleCnt="0"/>
      <dgm:spPr/>
    </dgm:pt>
    <dgm:pt modelId="{44D58097-6E92-4C1D-930F-8CBC82A15A3F}" type="pres">
      <dgm:prSet presAssocID="{4A872F73-8D2C-4807-96F5-D240DCA05D59}" presName="composite" presStyleCnt="0"/>
      <dgm:spPr/>
    </dgm:pt>
    <dgm:pt modelId="{463829B8-019A-4F87-86E9-2835581E7D10}" type="pres">
      <dgm:prSet presAssocID="{4A872F73-8D2C-4807-96F5-D240DCA05D59}" presName="BackAccent" presStyleLbl="bgShp" presStyleIdx="1" presStyleCnt="3" custLinFactY="9071" custLinFactNeighborY="100000"/>
      <dgm:spPr/>
    </dgm:pt>
    <dgm:pt modelId="{640707FE-1E5E-4F82-8275-F58E99EC5379}" type="pres">
      <dgm:prSet presAssocID="{4A872F73-8D2C-4807-96F5-D240DCA05D59}" presName="Accent" presStyleLbl="alignNode1" presStyleIdx="1" presStyleCnt="3" custLinFactY="36346" custLinFactNeighborY="100000"/>
      <dgm:spPr/>
    </dgm:pt>
    <dgm:pt modelId="{55E94E85-3827-42BF-9515-88D5592B7AD8}" type="pres">
      <dgm:prSet presAssocID="{4A872F73-8D2C-4807-96F5-D240DCA05D59}" presName="Child" presStyleLbl="revTx" presStyleIdx="2" presStyleCnt="5" custScaleX="159617" custScaleY="104187" custLinFactNeighborX="-22524" custLinFactNeighborY="30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7AA23-8137-40F6-B500-A9E551B4D950}" type="pres">
      <dgm:prSet presAssocID="{4A872F73-8D2C-4807-96F5-D240DCA05D59}" presName="Parent" presStyleLbl="revTx" presStyleIdx="3" presStyleCnt="5" custLinFactNeighborX="-1608" custLinFactNeighborY="879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26F38-0CB4-4549-BFD6-21C2C349D90A}" type="pres">
      <dgm:prSet presAssocID="{8771FE1C-3F87-478F-8A47-B2FDBC88D02F}" presName="sibTrans" presStyleCnt="0"/>
      <dgm:spPr/>
    </dgm:pt>
    <dgm:pt modelId="{CE5DA93F-D0D4-42EC-BCFF-EC33E38772CA}" type="pres">
      <dgm:prSet presAssocID="{0041810C-63FA-4203-A74B-12F67BFF3A14}" presName="composite" presStyleCnt="0"/>
      <dgm:spPr/>
    </dgm:pt>
    <dgm:pt modelId="{3CFF7774-AE0A-4F7E-85EE-C52C330EF3BF}" type="pres">
      <dgm:prSet presAssocID="{0041810C-63FA-4203-A74B-12F67BFF3A14}" presName="BackAccent" presStyleLbl="bgShp" presStyleIdx="2" presStyleCnt="3" custLinFactNeighborY="30379"/>
      <dgm:spPr/>
      <dgm:t>
        <a:bodyPr/>
        <a:lstStyle/>
        <a:p>
          <a:endParaRPr lang="ru-RU"/>
        </a:p>
      </dgm:t>
    </dgm:pt>
    <dgm:pt modelId="{F99F454E-666B-4464-A489-F6FBFADF9122}" type="pres">
      <dgm:prSet presAssocID="{0041810C-63FA-4203-A74B-12F67BFF3A14}" presName="Accent" presStyleLbl="alignNode1" presStyleIdx="2" presStyleCnt="3" custLinFactNeighborY="37974"/>
      <dgm:spPr>
        <a:solidFill>
          <a:srgbClr val="92D050"/>
        </a:solidFill>
        <a:ln>
          <a:noFill/>
        </a:ln>
      </dgm:spPr>
      <dgm:t>
        <a:bodyPr/>
        <a:lstStyle/>
        <a:p>
          <a:endParaRPr lang="ru-RU"/>
        </a:p>
      </dgm:t>
    </dgm:pt>
    <dgm:pt modelId="{C41B3D4E-721C-4D54-BC2A-AE5C0DF804EC}" type="pres">
      <dgm:prSet presAssocID="{0041810C-63FA-4203-A74B-12F67BFF3A14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B5DE4-A0CB-4294-BB9A-2D90086BDAC0}" type="pres">
      <dgm:prSet presAssocID="{0041810C-63FA-4203-A74B-12F67BFF3A14}" presName="Parent" presStyleLbl="revTx" presStyleIdx="4" presStyleCnt="5" custLinFactNeighborX="-5458" custLinFactNeighborY="208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05C57-5022-40C2-8F96-B85B2BFE2D12}" srcId="{4A872F73-8D2C-4807-96F5-D240DCA05D59}" destId="{840EC327-706D-4070-AA7A-BC2F41AB8413}" srcOrd="0" destOrd="0" parTransId="{876F04E2-ABAA-4ABB-A6DD-F6E2D3D7BACC}" sibTransId="{913BD360-D923-45C6-A394-32A4CEFB74A5}"/>
    <dgm:cxn modelId="{7CDEE5E3-8CFA-4FEF-9223-BCCC35FF7A36}" type="presOf" srcId="{FC9FACE9-2F4C-4B8C-86BE-56E56053D85B}" destId="{008B9147-B969-483F-959F-20415E4FC296}" srcOrd="0" destOrd="0" presId="urn:microsoft.com/office/officeart/2008/layout/IncreasingCircleProcess"/>
    <dgm:cxn modelId="{722627A6-8955-4F6D-AE2B-A3A614CEA005}" srcId="{7013D901-A6CC-4EBA-934B-CAE54B477376}" destId="{703E60A4-68B3-45B4-A236-0AC4FE644135}" srcOrd="0" destOrd="0" parTransId="{A0DFF421-21EA-4C0C-BAA3-A6FC65F34F8B}" sibTransId="{650DCA77-11E7-453C-91D6-CE0F8864BC14}"/>
    <dgm:cxn modelId="{C01246A1-426F-40F8-9401-5BF91B961EF7}" type="presOf" srcId="{703E60A4-68B3-45B4-A236-0AC4FE644135}" destId="{832D6D96-A23A-4946-85C8-8FFB200D3836}" srcOrd="0" destOrd="0" presId="urn:microsoft.com/office/officeart/2008/layout/IncreasingCircleProcess"/>
    <dgm:cxn modelId="{16DB16E7-1232-4FF6-80B3-1CBC3900AD65}" type="presOf" srcId="{840EC327-706D-4070-AA7A-BC2F41AB8413}" destId="{55E94E85-3827-42BF-9515-88D5592B7AD8}" srcOrd="0" destOrd="0" presId="urn:microsoft.com/office/officeart/2008/layout/IncreasingCircleProcess"/>
    <dgm:cxn modelId="{6C4CE7EA-DF6B-4BE1-BEDD-1710D54E1E50}" srcId="{FC9FACE9-2F4C-4B8C-86BE-56E56053D85B}" destId="{4A872F73-8D2C-4807-96F5-D240DCA05D59}" srcOrd="1" destOrd="0" parTransId="{941DB06B-582C-432E-910E-C2BC85E280FB}" sibTransId="{8771FE1C-3F87-478F-8A47-B2FDBC88D02F}"/>
    <dgm:cxn modelId="{34446346-990D-41C2-A330-5EF74705824F}" type="presOf" srcId="{7013D901-A6CC-4EBA-934B-CAE54B477376}" destId="{091D0607-608E-41DA-8F07-48AA047DB74E}" srcOrd="0" destOrd="0" presId="urn:microsoft.com/office/officeart/2008/layout/IncreasingCircleProcess"/>
    <dgm:cxn modelId="{97CBC384-D626-4947-A15E-BAFD7645B4F2}" type="presOf" srcId="{4A872F73-8D2C-4807-96F5-D240DCA05D59}" destId="{9877AA23-8137-40F6-B500-A9E551B4D950}" srcOrd="0" destOrd="0" presId="urn:microsoft.com/office/officeart/2008/layout/IncreasingCircleProcess"/>
    <dgm:cxn modelId="{3CF64EF7-9E3E-482A-9E07-1956A122D79E}" srcId="{FC9FACE9-2F4C-4B8C-86BE-56E56053D85B}" destId="{0041810C-63FA-4203-A74B-12F67BFF3A14}" srcOrd="2" destOrd="0" parTransId="{D8FCD235-F847-4AA6-B9C2-FC9DEAE4A984}" sibTransId="{1FEDBCAD-2287-4D80-B57C-77413C63B430}"/>
    <dgm:cxn modelId="{3E9DFCC3-9989-4146-AE18-EDBAD5ED8460}" type="presOf" srcId="{0041810C-63FA-4203-A74B-12F67BFF3A14}" destId="{5CBB5DE4-A0CB-4294-BB9A-2D90086BDAC0}" srcOrd="0" destOrd="0" presId="urn:microsoft.com/office/officeart/2008/layout/IncreasingCircleProcess"/>
    <dgm:cxn modelId="{A13317B6-BD07-4B6C-8343-D1CF2A8BABC9}" srcId="{FC9FACE9-2F4C-4B8C-86BE-56E56053D85B}" destId="{7013D901-A6CC-4EBA-934B-CAE54B477376}" srcOrd="0" destOrd="0" parTransId="{F501549C-D2BD-4981-9868-9BAB63D78C01}" sibTransId="{55142C0C-1A62-463D-9B85-89B809C5B500}"/>
    <dgm:cxn modelId="{234A1859-CEC5-4230-8367-6B6C3E545A4D}" type="presParOf" srcId="{008B9147-B969-483F-959F-20415E4FC296}" destId="{7B45EE3E-C52E-442D-8CE6-FB6B3A7B35FF}" srcOrd="0" destOrd="0" presId="urn:microsoft.com/office/officeart/2008/layout/IncreasingCircleProcess"/>
    <dgm:cxn modelId="{64437623-9BCB-430B-B766-C36996543342}" type="presParOf" srcId="{7B45EE3E-C52E-442D-8CE6-FB6B3A7B35FF}" destId="{FDADCED5-6B33-4FFC-AB81-1368D1EDD042}" srcOrd="0" destOrd="0" presId="urn:microsoft.com/office/officeart/2008/layout/IncreasingCircleProcess"/>
    <dgm:cxn modelId="{3B11F525-1ECC-4716-AD0F-4D31F50E69D4}" type="presParOf" srcId="{7B45EE3E-C52E-442D-8CE6-FB6B3A7B35FF}" destId="{CBF1F123-9482-4342-A512-4B59827F62FA}" srcOrd="1" destOrd="0" presId="urn:microsoft.com/office/officeart/2008/layout/IncreasingCircleProcess"/>
    <dgm:cxn modelId="{3B071C53-9A29-4D0A-B95A-94D5931DDE49}" type="presParOf" srcId="{7B45EE3E-C52E-442D-8CE6-FB6B3A7B35FF}" destId="{832D6D96-A23A-4946-85C8-8FFB200D3836}" srcOrd="2" destOrd="0" presId="urn:microsoft.com/office/officeart/2008/layout/IncreasingCircleProcess"/>
    <dgm:cxn modelId="{01C4E046-1814-46D0-B8FA-DF2854F02B77}" type="presParOf" srcId="{7B45EE3E-C52E-442D-8CE6-FB6B3A7B35FF}" destId="{091D0607-608E-41DA-8F07-48AA047DB74E}" srcOrd="3" destOrd="0" presId="urn:microsoft.com/office/officeart/2008/layout/IncreasingCircleProcess"/>
    <dgm:cxn modelId="{A006AEBF-AA9A-46C0-8131-B0E946A5BCF0}" type="presParOf" srcId="{008B9147-B969-483F-959F-20415E4FC296}" destId="{335098F6-70B7-48DA-97EA-2CF7332DBA6C}" srcOrd="1" destOrd="0" presId="urn:microsoft.com/office/officeart/2008/layout/IncreasingCircleProcess"/>
    <dgm:cxn modelId="{A2A51A17-7AFA-42C7-AE04-014DBC72F9FC}" type="presParOf" srcId="{008B9147-B969-483F-959F-20415E4FC296}" destId="{44D58097-6E92-4C1D-930F-8CBC82A15A3F}" srcOrd="2" destOrd="0" presId="urn:microsoft.com/office/officeart/2008/layout/IncreasingCircleProcess"/>
    <dgm:cxn modelId="{860FFA4F-C431-44AB-BC09-5E1454FD278D}" type="presParOf" srcId="{44D58097-6E92-4C1D-930F-8CBC82A15A3F}" destId="{463829B8-019A-4F87-86E9-2835581E7D10}" srcOrd="0" destOrd="0" presId="urn:microsoft.com/office/officeart/2008/layout/IncreasingCircleProcess"/>
    <dgm:cxn modelId="{6B169A1E-FC27-43A6-8430-FAB8B72F86FB}" type="presParOf" srcId="{44D58097-6E92-4C1D-930F-8CBC82A15A3F}" destId="{640707FE-1E5E-4F82-8275-F58E99EC5379}" srcOrd="1" destOrd="0" presId="urn:microsoft.com/office/officeart/2008/layout/IncreasingCircleProcess"/>
    <dgm:cxn modelId="{ED199B87-4CFD-43F2-A8B1-CCE695A79BF4}" type="presParOf" srcId="{44D58097-6E92-4C1D-930F-8CBC82A15A3F}" destId="{55E94E85-3827-42BF-9515-88D5592B7AD8}" srcOrd="2" destOrd="0" presId="urn:microsoft.com/office/officeart/2008/layout/IncreasingCircleProcess"/>
    <dgm:cxn modelId="{CA7AD2EE-9B2B-45A3-8826-E7B70A52668B}" type="presParOf" srcId="{44D58097-6E92-4C1D-930F-8CBC82A15A3F}" destId="{9877AA23-8137-40F6-B500-A9E551B4D950}" srcOrd="3" destOrd="0" presId="urn:microsoft.com/office/officeart/2008/layout/IncreasingCircleProcess"/>
    <dgm:cxn modelId="{2837F04F-FF82-4BC3-B2B4-5BF0B06C8801}" type="presParOf" srcId="{008B9147-B969-483F-959F-20415E4FC296}" destId="{10B26F38-0CB4-4549-BFD6-21C2C349D90A}" srcOrd="3" destOrd="0" presId="urn:microsoft.com/office/officeart/2008/layout/IncreasingCircleProcess"/>
    <dgm:cxn modelId="{9F427AC6-1746-4228-A917-6152D38C46EB}" type="presParOf" srcId="{008B9147-B969-483F-959F-20415E4FC296}" destId="{CE5DA93F-D0D4-42EC-BCFF-EC33E38772CA}" srcOrd="4" destOrd="0" presId="urn:microsoft.com/office/officeart/2008/layout/IncreasingCircleProcess"/>
    <dgm:cxn modelId="{0B4C341E-F4A8-46B5-8500-5630D5E8A8BC}" type="presParOf" srcId="{CE5DA93F-D0D4-42EC-BCFF-EC33E38772CA}" destId="{3CFF7774-AE0A-4F7E-85EE-C52C330EF3BF}" srcOrd="0" destOrd="0" presId="urn:microsoft.com/office/officeart/2008/layout/IncreasingCircleProcess"/>
    <dgm:cxn modelId="{BFFB70A9-BD27-4103-A2BC-AB206DC0B1F5}" type="presParOf" srcId="{CE5DA93F-D0D4-42EC-BCFF-EC33E38772CA}" destId="{F99F454E-666B-4464-A489-F6FBFADF9122}" srcOrd="1" destOrd="0" presId="urn:microsoft.com/office/officeart/2008/layout/IncreasingCircleProcess"/>
    <dgm:cxn modelId="{D0D5BF5D-C754-469F-A71B-CB1ADB01058B}" type="presParOf" srcId="{CE5DA93F-D0D4-42EC-BCFF-EC33E38772CA}" destId="{C41B3D4E-721C-4D54-BC2A-AE5C0DF804EC}" srcOrd="2" destOrd="0" presId="urn:microsoft.com/office/officeart/2008/layout/IncreasingCircleProcess"/>
    <dgm:cxn modelId="{3AF3F99F-16B0-4F96-8281-CDD0815352FE}" type="presParOf" srcId="{CE5DA93F-D0D4-42EC-BCFF-EC33E38772CA}" destId="{5CBB5DE4-A0CB-4294-BB9A-2D90086BDAC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DCED5-6B33-4FFC-AB81-1368D1EDD042}">
      <dsp:nvSpPr>
        <dsp:cNvPr id="0" name=""/>
        <dsp:cNvSpPr/>
      </dsp:nvSpPr>
      <dsp:spPr>
        <a:xfrm>
          <a:off x="4023" y="528996"/>
          <a:ext cx="458510" cy="4585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1F123-9482-4342-A512-4B59827F62FA}">
      <dsp:nvSpPr>
        <dsp:cNvPr id="0" name=""/>
        <dsp:cNvSpPr/>
      </dsp:nvSpPr>
      <dsp:spPr>
        <a:xfrm>
          <a:off x="49874" y="574870"/>
          <a:ext cx="366808" cy="366808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D6D96-A23A-4946-85C8-8FFB200D3836}">
      <dsp:nvSpPr>
        <dsp:cNvPr id="0" name=""/>
        <dsp:cNvSpPr/>
      </dsp:nvSpPr>
      <dsp:spPr>
        <a:xfrm>
          <a:off x="54144" y="1069175"/>
          <a:ext cx="2080298" cy="1234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/>
            <a:t>Определяется перечень </a:t>
          </a:r>
          <a:r>
            <a:rPr lang="ru-RU" sz="900" i="1" kern="1200" dirty="0" err="1"/>
            <a:t>програмного</a:t>
          </a:r>
          <a:r>
            <a:rPr lang="ru-RU" sz="900" i="1" kern="1200" dirty="0"/>
            <a:t> обеспечения с указанием требований к функционалу</a:t>
          </a:r>
        </a:p>
      </dsp:txBody>
      <dsp:txXfrm>
        <a:off x="54144" y="1069175"/>
        <a:ext cx="2080298" cy="1234304"/>
      </dsp:txXfrm>
    </dsp:sp>
    <dsp:sp modelId="{091D0607-608E-41DA-8F07-48AA047DB74E}">
      <dsp:nvSpPr>
        <dsp:cNvPr id="0" name=""/>
        <dsp:cNvSpPr/>
      </dsp:nvSpPr>
      <dsp:spPr>
        <a:xfrm>
          <a:off x="415971" y="451017"/>
          <a:ext cx="1490198" cy="458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ПОТРЕБНОСТЬ В ПО</a:t>
          </a:r>
          <a:endParaRPr lang="ru-RU" sz="1300" b="1" kern="1200" dirty="0"/>
        </a:p>
      </dsp:txBody>
      <dsp:txXfrm>
        <a:off x="415971" y="451017"/>
        <a:ext cx="1490198" cy="458510"/>
      </dsp:txXfrm>
    </dsp:sp>
    <dsp:sp modelId="{463829B8-019A-4F87-86E9-2835581E7D10}">
      <dsp:nvSpPr>
        <dsp:cNvPr id="0" name=""/>
        <dsp:cNvSpPr/>
      </dsp:nvSpPr>
      <dsp:spPr>
        <a:xfrm>
          <a:off x="2371943" y="500102"/>
          <a:ext cx="458510" cy="4585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707FE-1E5E-4F82-8275-F58E99EC5379}">
      <dsp:nvSpPr>
        <dsp:cNvPr id="0" name=""/>
        <dsp:cNvSpPr/>
      </dsp:nvSpPr>
      <dsp:spPr>
        <a:xfrm>
          <a:off x="2417794" y="545979"/>
          <a:ext cx="366808" cy="366808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94E85-3827-42BF-9515-88D5592B7AD8}">
      <dsp:nvSpPr>
        <dsp:cNvPr id="0" name=""/>
        <dsp:cNvSpPr/>
      </dsp:nvSpPr>
      <dsp:spPr>
        <a:xfrm>
          <a:off x="2216124" y="1005378"/>
          <a:ext cx="2165089" cy="201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/>
            <a:t>ПО в реестре </a:t>
          </a:r>
          <a:r>
            <a:rPr lang="ru-RU" sz="900" i="1" kern="1200" dirty="0" err="1"/>
            <a:t>распределенно</a:t>
          </a:r>
          <a:r>
            <a:rPr lang="ru-RU" sz="900" i="1" kern="1200" dirty="0"/>
            <a:t> по классам, что упрощает поиск.</a:t>
          </a:r>
          <a:r>
            <a:rPr lang="ru-RU" sz="900" kern="1200" dirty="0"/>
            <a:t> </a:t>
          </a:r>
        </a:p>
      </dsp:txBody>
      <dsp:txXfrm>
        <a:off x="2216124" y="1005378"/>
        <a:ext cx="2165089" cy="2010357"/>
      </dsp:txXfrm>
    </dsp:sp>
    <dsp:sp modelId="{9877AA23-8137-40F6-B500-A9E551B4D950}">
      <dsp:nvSpPr>
        <dsp:cNvPr id="0" name=""/>
        <dsp:cNvSpPr/>
      </dsp:nvSpPr>
      <dsp:spPr>
        <a:xfrm>
          <a:off x="2904166" y="403127"/>
          <a:ext cx="1356427" cy="458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ВЫБОР В РЕЕСТРЕ</a:t>
          </a:r>
          <a:endParaRPr lang="ru-RU" sz="1300" b="1" kern="1200" dirty="0"/>
        </a:p>
      </dsp:txBody>
      <dsp:txXfrm>
        <a:off x="2904166" y="403127"/>
        <a:ext cx="1356427" cy="458510"/>
      </dsp:txXfrm>
    </dsp:sp>
    <dsp:sp modelId="{3CFF7774-AE0A-4F7E-85EE-C52C330EF3BF}">
      <dsp:nvSpPr>
        <dsp:cNvPr id="0" name=""/>
        <dsp:cNvSpPr/>
      </dsp:nvSpPr>
      <dsp:spPr>
        <a:xfrm>
          <a:off x="4782259" y="159488"/>
          <a:ext cx="458510" cy="4585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F454E-666B-4464-A489-F6FBFADF9122}">
      <dsp:nvSpPr>
        <dsp:cNvPr id="0" name=""/>
        <dsp:cNvSpPr/>
      </dsp:nvSpPr>
      <dsp:spPr>
        <a:xfrm>
          <a:off x="4828110" y="205340"/>
          <a:ext cx="366808" cy="366808"/>
        </a:xfrm>
        <a:prstGeom prst="chord">
          <a:avLst>
            <a:gd name="adj1" fmla="val 16200000"/>
            <a:gd name="adj2" fmla="val 1620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B5DE4-A0CB-4294-BB9A-2D90086BDAC0}">
      <dsp:nvSpPr>
        <dsp:cNvPr id="0" name=""/>
        <dsp:cNvSpPr/>
      </dsp:nvSpPr>
      <dsp:spPr>
        <a:xfrm>
          <a:off x="5262259" y="115907"/>
          <a:ext cx="1356427" cy="458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ЗАКУПКА российского </a:t>
          </a:r>
          <a:r>
            <a:rPr lang="ru-RU" sz="1300" b="1" kern="1200" dirty="0"/>
            <a:t>ПО </a:t>
          </a:r>
        </a:p>
      </dsp:txBody>
      <dsp:txXfrm>
        <a:off x="5262259" y="115907"/>
        <a:ext cx="1356427" cy="458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EE41F-8829-4D44-A301-DB63E463F31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45A12-278A-4FD9-B76E-A3027A2B5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3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46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86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1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0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4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46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4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1D7D-3FB2-4BD5-AFB1-5678C05C2816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3FF-83C6-463A-B8C9-5174FABEA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7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1D7D-3FB2-4BD5-AFB1-5678C05C2816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3FF-83C6-463A-B8C9-5174FABEA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7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1D7D-3FB2-4BD5-AFB1-5678C05C2816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3FF-83C6-463A-B8C9-5174FABEA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1D7D-3FB2-4BD5-AFB1-5678C05C2816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3FF-83C6-463A-B8C9-5174FABEA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0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1D7D-3FB2-4BD5-AFB1-5678C05C2816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3FF-83C6-463A-B8C9-5174FABEA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3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1D7D-3FB2-4BD5-AFB1-5678C05C2816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3FF-83C6-463A-B8C9-5174FABEA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0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1D7D-3FB2-4BD5-AFB1-5678C05C2816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3FF-83C6-463A-B8C9-5174FABEA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4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1D7D-3FB2-4BD5-AFB1-5678C05C2816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3FF-83C6-463A-B8C9-5174FABEA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7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1D7D-3FB2-4BD5-AFB1-5678C05C2816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3FF-83C6-463A-B8C9-5174FABEA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9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1D7D-3FB2-4BD5-AFB1-5678C05C2816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3FF-83C6-463A-B8C9-5174FABEA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9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1D7D-3FB2-4BD5-AFB1-5678C05C2816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3FF-83C6-463A-B8C9-5174FABEA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4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1D7D-3FB2-4BD5-AFB1-5678C05C2816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53FF-83C6-463A-B8C9-5174FABEA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8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image" Target="../media/image23.png"/><Relationship Id="rId21" Type="http://schemas.openxmlformats.org/officeDocument/2006/relationships/image" Target="../media/image41.gif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gif"/><Relationship Id="rId20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5.gif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oa\Desktop\Idea 0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875" y1="56555" x2="5875" y2="56555"/>
                        <a14:foregroundMark x1="7125" y1="51671" x2="7125" y2="51671"/>
                        <a14:foregroundMark x1="26250" y1="26735" x2="26250" y2="26735"/>
                        <a14:foregroundMark x1="27375" y1="19537" x2="27375" y2="19537"/>
                        <a14:foregroundMark x1="24625" y1="86375" x2="24625" y2="86375"/>
                        <a14:foregroundMark x1="29375" y1="91774" x2="29375" y2="91774"/>
                        <a14:foregroundMark x1="23125" y1="75578" x2="23125" y2="75578"/>
                        <a14:foregroundMark x1="81375" y1="78920" x2="81375" y2="78920"/>
                        <a14:foregroundMark x1="79500" y1="83033" x2="79500" y2="83033"/>
                        <a14:foregroundMark x1="89625" y1="43188" x2="89625" y2="43188"/>
                        <a14:foregroundMark x1="91125" y1="31105" x2="91125" y2="31105"/>
                        <a14:foregroundMark x1="91625" y1="35990" x2="91625" y2="35990"/>
                        <a14:foregroundMark x1="92000" y1="56555" x2="92000" y2="56555"/>
                        <a14:foregroundMark x1="90750" y1="49357" x2="90750" y2="49357"/>
                        <a14:foregroundMark x1="89750" y1="52699" x2="89750" y2="52699"/>
                        <a14:foregroundMark x1="88500" y1="50129" x2="88500" y2="50129"/>
                        <a14:foregroundMark x1="91125" y1="19537" x2="91125" y2="19537"/>
                        <a14:foregroundMark x1="59750" y1="18252" x2="59750" y2="18252"/>
                        <a14:foregroundMark x1="30375" y1="41131" x2="30375" y2="41131"/>
                        <a14:foregroundMark x1="95125" y1="10283" x2="95125" y2="10283"/>
                        <a14:foregroundMark x1="95500" y1="13111" x2="95500" y2="13111"/>
                        <a14:foregroundMark x1="81875" y1="13368" x2="81875" y2="13368"/>
                        <a14:foregroundMark x1="12000" y1="17481" x2="12000" y2="17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56" y="4077072"/>
            <a:ext cx="518251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79388" y="1612449"/>
            <a:ext cx="8713092" cy="3238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" panose="02000506030000020004" pitchFamily="2" charset="0"/>
                <a:ea typeface="+mn-ea"/>
                <a:cs typeface="Arial" pitchFamily="34" charset="0"/>
              </a:rPr>
              <a:t> </a:t>
            </a:r>
            <a:r>
              <a:rPr lang="ru-RU" sz="4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Прогноз 2016. Рынок ИБ. </a:t>
            </a:r>
          </a:p>
          <a:p>
            <a:pPr>
              <a:lnSpc>
                <a:spcPct val="80000"/>
              </a:lnSpc>
            </a:pPr>
            <a:r>
              <a:rPr lang="ru-RU" sz="4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Взгляд российского разработчика средств защиты информации.</a:t>
            </a:r>
            <a:endParaRPr lang="en-US" sz="4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73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oa\Desktop\Gerb_FS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3509"/>
            <a:ext cx="684000" cy="128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97321" y="2709336"/>
            <a:ext cx="8422829" cy="3419088"/>
            <a:chOff x="397321" y="2709336"/>
            <a:chExt cx="8422829" cy="3419088"/>
          </a:xfrm>
        </p:grpSpPr>
        <p:sp>
          <p:nvSpPr>
            <p:cNvPr id="3" name="Полилиния 2"/>
            <p:cNvSpPr/>
            <p:nvPr/>
          </p:nvSpPr>
          <p:spPr>
            <a:xfrm>
              <a:off x="397321" y="2709336"/>
              <a:ext cx="3936032" cy="633600"/>
            </a:xfrm>
            <a:custGeom>
              <a:avLst/>
              <a:gdLst>
                <a:gd name="connsiteX0" fmla="*/ 0 w 3936032"/>
                <a:gd name="connsiteY0" fmla="*/ 0 h 633600"/>
                <a:gd name="connsiteX1" fmla="*/ 3936032 w 3936032"/>
                <a:gd name="connsiteY1" fmla="*/ 0 h 633600"/>
                <a:gd name="connsiteX2" fmla="*/ 3936032 w 3936032"/>
                <a:gd name="connsiteY2" fmla="*/ 633600 h 633600"/>
                <a:gd name="connsiteX3" fmla="*/ 0 w 3936032"/>
                <a:gd name="connsiteY3" fmla="*/ 633600 h 633600"/>
                <a:gd name="connsiteX4" fmla="*/ 0 w 3936032"/>
                <a:gd name="connsiteY4" fmla="*/ 0 h 6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32" h="633600">
                  <a:moveTo>
                    <a:pt x="0" y="0"/>
                  </a:moveTo>
                  <a:lnTo>
                    <a:pt x="3936032" y="0"/>
                  </a:lnTo>
                  <a:lnTo>
                    <a:pt x="3936032" y="633600"/>
                  </a:lnTo>
                  <a:lnTo>
                    <a:pt x="0" y="63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89408" rIns="156464" bIns="8940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Есть</a:t>
              </a:r>
              <a:endParaRPr lang="ru-RU" sz="22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97321" y="3342936"/>
              <a:ext cx="3936032" cy="2785488"/>
            </a:xfrm>
            <a:custGeom>
              <a:avLst/>
              <a:gdLst>
                <a:gd name="connsiteX0" fmla="*/ 0 w 3936032"/>
                <a:gd name="connsiteY0" fmla="*/ 0 h 2785488"/>
                <a:gd name="connsiteX1" fmla="*/ 3936032 w 3936032"/>
                <a:gd name="connsiteY1" fmla="*/ 0 h 2785488"/>
                <a:gd name="connsiteX2" fmla="*/ 3936032 w 3936032"/>
                <a:gd name="connsiteY2" fmla="*/ 2785488 h 2785488"/>
                <a:gd name="connsiteX3" fmla="*/ 0 w 3936032"/>
                <a:gd name="connsiteY3" fmla="*/ 2785488 h 2785488"/>
                <a:gd name="connsiteX4" fmla="*/ 0 w 3936032"/>
                <a:gd name="connsiteY4" fmla="*/ 0 h 278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32" h="2785488">
                  <a:moveTo>
                    <a:pt x="0" y="0"/>
                  </a:moveTo>
                  <a:lnTo>
                    <a:pt x="3936032" y="0"/>
                  </a:lnTo>
                  <a:lnTo>
                    <a:pt x="3936032" y="2785488"/>
                  </a:lnTo>
                  <a:lnTo>
                    <a:pt x="0" y="2785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solidFill>
                <a:schemeClr val="accent1">
                  <a:lumMod val="20000"/>
                  <a:lumOff val="8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Приказ № 378 (использование СКЗИ для защиты </a:t>
              </a:r>
              <a:r>
                <a:rPr lang="ru-RU" sz="195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ПДн</a:t>
              </a: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950" dirty="0">
                  <a:latin typeface="Arial" panose="020B0604020202020204" pitchFamily="34" charset="0"/>
                  <a:cs typeface="Arial" panose="020B0604020202020204" pitchFamily="34" charset="0"/>
                </a:rPr>
                <a:t>Методические рекомендации по разработке нормативных правовых актов, определяющих угрозы безопасности персональных данных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95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4725378" y="2709336"/>
              <a:ext cx="4094772" cy="633600"/>
            </a:xfrm>
            <a:custGeom>
              <a:avLst/>
              <a:gdLst>
                <a:gd name="connsiteX0" fmla="*/ 0 w 3936032"/>
                <a:gd name="connsiteY0" fmla="*/ 0 h 633600"/>
                <a:gd name="connsiteX1" fmla="*/ 3936032 w 3936032"/>
                <a:gd name="connsiteY1" fmla="*/ 0 h 633600"/>
                <a:gd name="connsiteX2" fmla="*/ 3936032 w 3936032"/>
                <a:gd name="connsiteY2" fmla="*/ 633600 h 633600"/>
                <a:gd name="connsiteX3" fmla="*/ 0 w 3936032"/>
                <a:gd name="connsiteY3" fmla="*/ 633600 h 633600"/>
                <a:gd name="connsiteX4" fmla="*/ 0 w 3936032"/>
                <a:gd name="connsiteY4" fmla="*/ 0 h 6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32" h="633600">
                  <a:moveTo>
                    <a:pt x="0" y="0"/>
                  </a:moveTo>
                  <a:lnTo>
                    <a:pt x="3936032" y="0"/>
                  </a:lnTo>
                  <a:lnTo>
                    <a:pt x="3936032" y="633600"/>
                  </a:lnTo>
                  <a:lnTo>
                    <a:pt x="0" y="63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41D"/>
            </a:solidFill>
            <a:ln>
              <a:solidFill>
                <a:srgbClr val="F794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89408" rIns="156464" bIns="8940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планах 2016 – 2017</a:t>
              </a:r>
              <a:endParaRPr lang="ru-RU" sz="22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725378" y="3342936"/>
              <a:ext cx="4094772" cy="2785488"/>
            </a:xfrm>
            <a:custGeom>
              <a:avLst/>
              <a:gdLst>
                <a:gd name="connsiteX0" fmla="*/ 0 w 3936032"/>
                <a:gd name="connsiteY0" fmla="*/ 0 h 2785488"/>
                <a:gd name="connsiteX1" fmla="*/ 3936032 w 3936032"/>
                <a:gd name="connsiteY1" fmla="*/ 0 h 2785488"/>
                <a:gd name="connsiteX2" fmla="*/ 3936032 w 3936032"/>
                <a:gd name="connsiteY2" fmla="*/ 2785488 h 2785488"/>
                <a:gd name="connsiteX3" fmla="*/ 0 w 3936032"/>
                <a:gd name="connsiteY3" fmla="*/ 2785488 h 2785488"/>
                <a:gd name="connsiteX4" fmla="*/ 0 w 3936032"/>
                <a:gd name="connsiteY4" fmla="*/ 0 h 278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32" h="2785488">
                  <a:moveTo>
                    <a:pt x="0" y="0"/>
                  </a:moveTo>
                  <a:lnTo>
                    <a:pt x="3936032" y="0"/>
                  </a:lnTo>
                  <a:lnTo>
                    <a:pt x="3936032" y="2785488"/>
                  </a:lnTo>
                  <a:lnTo>
                    <a:pt x="0" y="2785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  <a:ln>
              <a:solidFill>
                <a:schemeClr val="accent6">
                  <a:lumMod val="20000"/>
                  <a:lumOff val="8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950" dirty="0">
                  <a:latin typeface="Arial" panose="020B0604020202020204" pitchFamily="34" charset="0"/>
                  <a:cs typeface="Arial" panose="020B0604020202020204" pitchFamily="34" charset="0"/>
                </a:rPr>
                <a:t>Приказ о национальном 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CERT</a:t>
              </a:r>
              <a:endParaRPr lang="ru-RU" sz="19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9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Серия </a:t>
              </a:r>
              <a:r>
                <a:rPr lang="ru-RU" sz="1950" dirty="0">
                  <a:latin typeface="Arial" panose="020B0604020202020204" pitchFamily="34" charset="0"/>
                  <a:cs typeface="Arial" panose="020B0604020202020204" pitchFamily="34" charset="0"/>
                </a:rPr>
                <a:t>документов о </a:t>
              </a:r>
              <a:r>
                <a:rPr lang="ru-RU" sz="19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СОПКА</a:t>
              </a:r>
              <a:endParaRPr lang="ru-RU" sz="1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141200" y="1636705"/>
            <a:ext cx="2448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ФСБ России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388" y="996633"/>
            <a:ext cx="8640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тенденции на рынке ИБ. Регуляторы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 ИБ в России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21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7321" y="2709336"/>
            <a:ext cx="8422829" cy="3419088"/>
            <a:chOff x="397321" y="2709336"/>
            <a:chExt cx="8422829" cy="3419088"/>
          </a:xfrm>
        </p:grpSpPr>
        <p:sp>
          <p:nvSpPr>
            <p:cNvPr id="3" name="Полилиния 2"/>
            <p:cNvSpPr/>
            <p:nvPr/>
          </p:nvSpPr>
          <p:spPr>
            <a:xfrm>
              <a:off x="397321" y="2709336"/>
              <a:ext cx="3936032" cy="633600"/>
            </a:xfrm>
            <a:custGeom>
              <a:avLst/>
              <a:gdLst>
                <a:gd name="connsiteX0" fmla="*/ 0 w 3936032"/>
                <a:gd name="connsiteY0" fmla="*/ 0 h 633600"/>
                <a:gd name="connsiteX1" fmla="*/ 3936032 w 3936032"/>
                <a:gd name="connsiteY1" fmla="*/ 0 h 633600"/>
                <a:gd name="connsiteX2" fmla="*/ 3936032 w 3936032"/>
                <a:gd name="connsiteY2" fmla="*/ 633600 h 633600"/>
                <a:gd name="connsiteX3" fmla="*/ 0 w 3936032"/>
                <a:gd name="connsiteY3" fmla="*/ 633600 h 633600"/>
                <a:gd name="connsiteX4" fmla="*/ 0 w 3936032"/>
                <a:gd name="connsiteY4" fmla="*/ 0 h 6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32" h="633600">
                  <a:moveTo>
                    <a:pt x="0" y="0"/>
                  </a:moveTo>
                  <a:lnTo>
                    <a:pt x="3936032" y="0"/>
                  </a:lnTo>
                  <a:lnTo>
                    <a:pt x="3936032" y="633600"/>
                  </a:lnTo>
                  <a:lnTo>
                    <a:pt x="0" y="63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89408" rIns="156464" bIns="8940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Есть</a:t>
              </a:r>
              <a:endParaRPr lang="ru-RU" sz="22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97321" y="3342936"/>
              <a:ext cx="3936032" cy="2785488"/>
            </a:xfrm>
            <a:custGeom>
              <a:avLst/>
              <a:gdLst>
                <a:gd name="connsiteX0" fmla="*/ 0 w 3936032"/>
                <a:gd name="connsiteY0" fmla="*/ 0 h 2785488"/>
                <a:gd name="connsiteX1" fmla="*/ 3936032 w 3936032"/>
                <a:gd name="connsiteY1" fmla="*/ 0 h 2785488"/>
                <a:gd name="connsiteX2" fmla="*/ 3936032 w 3936032"/>
                <a:gd name="connsiteY2" fmla="*/ 2785488 h 2785488"/>
                <a:gd name="connsiteX3" fmla="*/ 0 w 3936032"/>
                <a:gd name="connsiteY3" fmla="*/ 2785488 h 2785488"/>
                <a:gd name="connsiteX4" fmla="*/ 0 w 3936032"/>
                <a:gd name="connsiteY4" fmla="*/ 0 h 278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32" h="2785488">
                  <a:moveTo>
                    <a:pt x="0" y="0"/>
                  </a:moveTo>
                  <a:lnTo>
                    <a:pt x="3936032" y="0"/>
                  </a:lnTo>
                  <a:lnTo>
                    <a:pt x="3936032" y="2785488"/>
                  </a:lnTo>
                  <a:lnTo>
                    <a:pt x="0" y="2785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solidFill>
                <a:schemeClr val="accent1">
                  <a:lumMod val="20000"/>
                  <a:lumOff val="8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ФЗ № 242 (хранение </a:t>
              </a:r>
              <a:r>
                <a:rPr lang="ru-RU" sz="195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ПДн</a:t>
              </a: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Приказ № 96 (</a:t>
              </a:r>
              <a:r>
                <a:rPr lang="ru-RU" sz="19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импортозамещение</a:t>
              </a:r>
              <a:r>
                <a:rPr lang="ru-RU" sz="19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95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4725378" y="2709336"/>
              <a:ext cx="4094772" cy="633600"/>
            </a:xfrm>
            <a:custGeom>
              <a:avLst/>
              <a:gdLst>
                <a:gd name="connsiteX0" fmla="*/ 0 w 3936032"/>
                <a:gd name="connsiteY0" fmla="*/ 0 h 633600"/>
                <a:gd name="connsiteX1" fmla="*/ 3936032 w 3936032"/>
                <a:gd name="connsiteY1" fmla="*/ 0 h 633600"/>
                <a:gd name="connsiteX2" fmla="*/ 3936032 w 3936032"/>
                <a:gd name="connsiteY2" fmla="*/ 633600 h 633600"/>
                <a:gd name="connsiteX3" fmla="*/ 0 w 3936032"/>
                <a:gd name="connsiteY3" fmla="*/ 633600 h 633600"/>
                <a:gd name="connsiteX4" fmla="*/ 0 w 3936032"/>
                <a:gd name="connsiteY4" fmla="*/ 0 h 6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32" h="633600">
                  <a:moveTo>
                    <a:pt x="0" y="0"/>
                  </a:moveTo>
                  <a:lnTo>
                    <a:pt x="3936032" y="0"/>
                  </a:lnTo>
                  <a:lnTo>
                    <a:pt x="3936032" y="633600"/>
                  </a:lnTo>
                  <a:lnTo>
                    <a:pt x="0" y="63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41D"/>
            </a:solidFill>
            <a:ln>
              <a:solidFill>
                <a:srgbClr val="F794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89408" rIns="156464" bIns="8940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планах 2016 – 2017</a:t>
              </a:r>
              <a:endParaRPr lang="ru-RU" sz="22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725378" y="3342936"/>
              <a:ext cx="4094772" cy="2785488"/>
            </a:xfrm>
            <a:custGeom>
              <a:avLst/>
              <a:gdLst>
                <a:gd name="connsiteX0" fmla="*/ 0 w 3936032"/>
                <a:gd name="connsiteY0" fmla="*/ 0 h 2785488"/>
                <a:gd name="connsiteX1" fmla="*/ 3936032 w 3936032"/>
                <a:gd name="connsiteY1" fmla="*/ 0 h 2785488"/>
                <a:gd name="connsiteX2" fmla="*/ 3936032 w 3936032"/>
                <a:gd name="connsiteY2" fmla="*/ 2785488 h 2785488"/>
                <a:gd name="connsiteX3" fmla="*/ 0 w 3936032"/>
                <a:gd name="connsiteY3" fmla="*/ 2785488 h 2785488"/>
                <a:gd name="connsiteX4" fmla="*/ 0 w 3936032"/>
                <a:gd name="connsiteY4" fmla="*/ 0 h 278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32" h="2785488">
                  <a:moveTo>
                    <a:pt x="0" y="0"/>
                  </a:moveTo>
                  <a:lnTo>
                    <a:pt x="3936032" y="0"/>
                  </a:lnTo>
                  <a:lnTo>
                    <a:pt x="3936032" y="2785488"/>
                  </a:lnTo>
                  <a:lnTo>
                    <a:pt x="0" y="2785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  <a:ln>
              <a:solidFill>
                <a:schemeClr val="accent6">
                  <a:lumMod val="20000"/>
                  <a:lumOff val="8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Реестр </a:t>
              </a:r>
              <a:r>
                <a:rPr lang="ru-RU" sz="1950" dirty="0">
                  <a:latin typeface="Arial" panose="020B0604020202020204" pitchFamily="34" charset="0"/>
                  <a:cs typeface="Arial" panose="020B0604020202020204" pitchFamily="34" charset="0"/>
                </a:rPr>
                <a:t>отечественного </a:t>
              </a:r>
              <a:r>
                <a:rPr lang="ru-RU" sz="19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План </a:t>
              </a:r>
              <a:r>
                <a:rPr lang="ru-RU" sz="1950" dirty="0">
                  <a:latin typeface="Arial" panose="020B0604020202020204" pitchFamily="34" charset="0"/>
                  <a:cs typeface="Arial" panose="020B0604020202020204" pitchFamily="34" charset="0"/>
                </a:rPr>
                <a:t>перехода на </a:t>
              </a:r>
              <a:r>
                <a:rPr lang="ru-RU" sz="19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СПО</a:t>
              </a:r>
              <a:endParaRPr lang="ru-RU" sz="1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C:\Users\doa\Desktop\mk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4897"/>
            <a:ext cx="828000" cy="9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41200" y="1636705"/>
            <a:ext cx="3744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Минкомсвязь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388" y="996633"/>
            <a:ext cx="8640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тенденции на рынке ИБ. Регуляторы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 ИБ в России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92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0824" y="996633"/>
            <a:ext cx="8569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тенденции на рынке ИБ. </a:t>
            </a:r>
            <a:r>
              <a:rPr lang="ru-RU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Вендоры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1358"/>
              </p:ext>
            </p:extLst>
          </p:nvPr>
        </p:nvGraphicFramePr>
        <p:xfrm>
          <a:off x="179512" y="2060848"/>
          <a:ext cx="8775597" cy="238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546417"/>
                <a:gridCol w="568588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32130"/>
                <a:gridCol w="503726"/>
              </a:tblGrid>
              <a:tr h="375815">
                <a:tc gridSpan="13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</a:t>
                      </a:r>
                      <a:r>
                        <a:rPr lang="ru-RU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отечественных ИБ-решений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E46C0A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E46C0A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E46C0A"/>
                        </a:solidFill>
                      </a:endParaRPr>
                    </a:p>
                  </a:txBody>
                  <a:tcPr anchor="ctr"/>
                </a:tc>
              </a:tr>
              <a:tr h="375815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E46C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100" b="1" dirty="0">
                        <a:solidFill>
                          <a:srgbClr val="E46C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E46C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100" b="1" dirty="0">
                        <a:solidFill>
                          <a:srgbClr val="E46C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E46C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100" b="1" dirty="0">
                        <a:solidFill>
                          <a:srgbClr val="E46C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07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ФСТЭК России*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0748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Минкомсвязь</a:t>
                      </a:r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России**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074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 «Конфидент»**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5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↗</a:t>
                      </a:r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↗</a:t>
                      </a:r>
                      <a:endParaRPr lang="ru-RU" sz="12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0748">
                <a:tc gridSpan="13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 всех отраслях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 В государственном секторе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:\Users\doa\Desktop\Idea 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" b="2920"/>
          <a:stretch/>
        </p:blipFill>
        <p:spPr bwMode="auto">
          <a:xfrm>
            <a:off x="4514217" y="4068672"/>
            <a:ext cx="4629783" cy="22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287" y="1524988"/>
            <a:ext cx="8564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err="1" smtClean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r>
              <a:rPr lang="ru-RU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ru-RU" b="1" dirty="0" err="1" smtClean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Импортозапрещение</a:t>
            </a:r>
            <a:endParaRPr lang="ru-RU" b="1" dirty="0">
              <a:solidFill>
                <a:srgbClr val="E46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23850"/>
              </p:ext>
            </p:extLst>
          </p:nvPr>
        </p:nvGraphicFramePr>
        <p:xfrm>
          <a:off x="265092" y="4615632"/>
          <a:ext cx="4249125" cy="1443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588"/>
                <a:gridCol w="1512168"/>
                <a:gridCol w="1310369"/>
              </a:tblGrid>
              <a:tr h="880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отечественного ПО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ИТ-инфраструктуре в целом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 ГК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«Конфидент»)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E46C0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100" b="1" dirty="0">
                        <a:solidFill>
                          <a:srgbClr val="E46C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E46C0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100" b="1" dirty="0">
                        <a:solidFill>
                          <a:srgbClr val="E46C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E46C0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100" b="1" dirty="0">
                        <a:solidFill>
                          <a:srgbClr val="E46C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1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 ИБ в России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01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43001"/>
            <a:ext cx="9036496" cy="1277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ПП РФ №1236 – запрет на иностранное ПО</a:t>
            </a:r>
          </a:p>
          <a:p>
            <a:pPr marL="0" indent="0" algn="ctr">
              <a:lnSpc>
                <a:spcPts val="660"/>
              </a:lnSpc>
              <a:buNone/>
            </a:pPr>
            <a:r>
              <a:rPr lang="ru-RU" sz="2800" dirty="0" smtClean="0"/>
              <a:t> </a:t>
            </a:r>
            <a:r>
              <a:rPr lang="ru-RU" sz="1100" dirty="0" smtClean="0"/>
              <a:t>происходящее из иностранных государств, для целей осуществления закупок для обеспечения государственных и муниципальных нужд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/>
              <a:t>с 1 января 2016 г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86311115"/>
              </p:ext>
            </p:extLst>
          </p:nvPr>
        </p:nvGraphicFramePr>
        <p:xfrm>
          <a:off x="287204" y="2420888"/>
          <a:ext cx="6696744" cy="34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5039732" y="3260131"/>
            <a:ext cx="504056" cy="504056"/>
            <a:chOff x="5076056" y="5006566"/>
            <a:chExt cx="382530" cy="382530"/>
          </a:xfrm>
        </p:grpSpPr>
        <p:sp>
          <p:nvSpPr>
            <p:cNvPr id="8" name="Овал 7"/>
            <p:cNvSpPr/>
            <p:nvPr/>
          </p:nvSpPr>
          <p:spPr>
            <a:xfrm>
              <a:off x="5076056" y="5006566"/>
              <a:ext cx="382530" cy="38253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Хорда 8"/>
            <p:cNvSpPr/>
            <p:nvPr/>
          </p:nvSpPr>
          <p:spPr>
            <a:xfrm>
              <a:off x="5113521" y="5045349"/>
              <a:ext cx="306282" cy="306282"/>
            </a:xfrm>
            <a:prstGeom prst="chord">
              <a:avLst>
                <a:gd name="adj1" fmla="val 16200000"/>
                <a:gd name="adj2" fmla="val 1620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5492684" y="3260131"/>
            <a:ext cx="1631950" cy="74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Закупка иностранного ПО с обоснованием невозможности закупки отечественного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2288565" y="3055696"/>
            <a:ext cx="201930" cy="2184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Нашивка 12"/>
          <p:cNvSpPr/>
          <p:nvPr/>
        </p:nvSpPr>
        <p:spPr>
          <a:xfrm>
            <a:off x="4607684" y="3015617"/>
            <a:ext cx="201930" cy="2184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Надпись 2"/>
          <p:cNvSpPr txBox="1">
            <a:spLocks noChangeArrowheads="1"/>
          </p:cNvSpPr>
          <p:nvPr/>
        </p:nvSpPr>
        <p:spPr bwMode="auto">
          <a:xfrm>
            <a:off x="6965849" y="2564904"/>
            <a:ext cx="2142655" cy="143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Обоснование: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Отсутствует аналогичное отечественное ПО в едином реестре;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ПО, присутствующее в едином реестре и подходящее по классу и своим функциональным, техническим или эксплуатационным характеристикам не соответствует установленным заказчиком требованиям.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Надпись 2"/>
          <p:cNvSpPr txBox="1">
            <a:spLocks noChangeArrowheads="1"/>
          </p:cNvSpPr>
          <p:nvPr/>
        </p:nvSpPr>
        <p:spPr bwMode="auto">
          <a:xfrm>
            <a:off x="5076573" y="2996952"/>
            <a:ext cx="2142655" cy="143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 ИБ в России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035" y="4423049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Методика </a:t>
            </a:r>
            <a:r>
              <a:rPr lang="ru-RU" dirty="0" smtClean="0"/>
              <a:t>не </a:t>
            </a:r>
            <a:r>
              <a:rPr lang="ru-RU" dirty="0"/>
              <a:t>отработана </a:t>
            </a:r>
            <a:r>
              <a:rPr lang="ru-RU" dirty="0" smtClean="0"/>
              <a:t> - риски выбора иностранного ПО </a:t>
            </a:r>
          </a:p>
          <a:p>
            <a:pPr lvl="0"/>
            <a:r>
              <a:rPr lang="ru-RU" dirty="0" smtClean="0"/>
              <a:t>Дополнительное время на подготовку документации</a:t>
            </a:r>
            <a:endParaRPr lang="ru-RU" dirty="0"/>
          </a:p>
          <a:p>
            <a:pPr lvl="0"/>
            <a:r>
              <a:rPr lang="ru-RU" dirty="0" smtClean="0"/>
              <a:t>03.02.2016 - единый </a:t>
            </a:r>
            <a:r>
              <a:rPr lang="ru-RU" dirty="0"/>
              <a:t>реестр ПО содержит </a:t>
            </a:r>
            <a:r>
              <a:rPr lang="ru-RU" dirty="0" smtClean="0"/>
              <a:t>сведения о 3 (трех) </a:t>
            </a:r>
            <a:r>
              <a:rPr lang="ru-RU" dirty="0"/>
              <a:t>программных продуктах. </a:t>
            </a:r>
          </a:p>
          <a:p>
            <a:pPr lvl="0" algn="just"/>
            <a:endParaRPr lang="ru-RU" b="1" i="1" dirty="0" smtClean="0"/>
          </a:p>
          <a:p>
            <a:pPr lvl="0" algn="just"/>
            <a:r>
              <a:rPr lang="ru-RU" b="1" i="1" dirty="0" smtClean="0"/>
              <a:t>Актуальный реестр -  </a:t>
            </a:r>
            <a:r>
              <a:rPr lang="ru-RU" b="1" i="1" dirty="0"/>
              <a:t>не ранее </a:t>
            </a:r>
            <a:r>
              <a:rPr lang="en-US" b="1" i="1" dirty="0"/>
              <a:t>III </a:t>
            </a:r>
            <a:r>
              <a:rPr lang="ru-RU" b="1" i="1" dirty="0"/>
              <a:t>квартала 2016 года.</a:t>
            </a:r>
          </a:p>
        </p:txBody>
      </p:sp>
    </p:spTree>
    <p:extLst>
      <p:ext uri="{BB962C8B-B14F-4D97-AF65-F5344CB8AC3E}">
        <p14:creationId xmlns:p14="http://schemas.microsoft.com/office/powerpoint/2010/main" val="21055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0824" y="980728"/>
            <a:ext cx="8569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готовы к требованиям регуляторов </a:t>
            </a:r>
            <a:r>
              <a:rPr lang="ru-RU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вендоры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4" y="1464532"/>
            <a:ext cx="857167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Реакция на выход требований ФСТЭК России:</a:t>
            </a:r>
          </a:p>
          <a:p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b="1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</a:t>
            </a:r>
            <a:r>
              <a:rPr lang="ru-RU" dirty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(вступили в силу 15 марта 2012 г.).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реестре ФСТЭК России –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(13)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сертифицированных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продуктов.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Осведомленность интеграторов – около 100%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b="1" dirty="0" smtClean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(вступили в силу 1 августа 2012 г.).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реестре ФСТЭК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России –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(12)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сертифицированных продуктов.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Осведомленность интеграторов – около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b="1" dirty="0" smtClean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СДЗ</a:t>
            </a:r>
            <a:r>
              <a:rPr lang="ru-RU" dirty="0" smtClean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(вступили в силу 1 января 2014 г.).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реестре ФСТЭК России –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(2)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сертифицированных продукта.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Осведомленность интеграторов – около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ребования к </a:t>
            </a:r>
            <a:r>
              <a:rPr lang="ru-RU" b="1" dirty="0" smtClean="0">
                <a:solidFill>
                  <a:srgbClr val="F79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(вступили в силу 1 декабря 2014 г.).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реестре ФСТЭК России –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(2)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сертифицированных продуктов.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Осведомленность интеграторов – около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477364" y="1627062"/>
            <a:ext cx="1448554" cy="4583292"/>
            <a:chOff x="7367777" y="1730425"/>
            <a:chExt cx="1448554" cy="4583292"/>
          </a:xfrm>
        </p:grpSpPr>
        <p:pic>
          <p:nvPicPr>
            <p:cNvPr id="4099" name="Picture 3" descr="C:\Users\doa\Desktop\ЛИЦЕНЗИИ и СЕРТИФИКАТЫ\Сертификаты ФСТЭК России\Dallas_Lock_8_0-C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777" y="1730425"/>
              <a:ext cx="1440000" cy="19955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367777" y="2316178"/>
              <a:ext cx="1448554" cy="3997539"/>
              <a:chOff x="7367777" y="2316178"/>
              <a:chExt cx="1448554" cy="3997539"/>
            </a:xfrm>
          </p:grpSpPr>
          <p:pic>
            <p:nvPicPr>
              <p:cNvPr id="4102" name="Picture 6" descr="C:\Users\doa\Desktop\ЛИЦЕНЗИИ и СЕРТИФИКАТЫ\Сертификаты ФСТЭК России\DL8.0-K (to 25.09.2018)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7777" y="2316178"/>
                <a:ext cx="1440000" cy="203655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1" name="Picture 5" descr="C:\Users\doa\Desktop\ЛИЦЕНЗИИ и СЕРТИФИКАТЫ\Сертификаты ФСТЭК России\DL8.0-K (to 25.09.2018)1 - min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1542" y="2897939"/>
                <a:ext cx="1440000" cy="203655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 descr="C:\Users\doa\Desktop\ЛИЦЕНЗИИ и СЕРТИФИКАТЫ\Сертификаты ФСТЭК России\DL8.0-K (to 25.09.2018)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1909" y="3471000"/>
                <a:ext cx="1440000" cy="203516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C:\Users\doa\Desktop\ЛИЦЕНЗИИ и СЕРТИФИКАТЫ\Сертификаты ФСТЭК России\Dallas_Lock_8_0-C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2199" y="4052713"/>
                <a:ext cx="1440000" cy="199555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C:\Users\doa\Desktop\ЛИЦЕНЗИИ и СЕРТИФИКАТЫ\Сертификаты ФСТЭК России\DL8.0-K (to 25.09.2018)1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740"/>
              <a:stretch/>
            </p:blipFill>
            <p:spPr bwMode="auto">
              <a:xfrm>
                <a:off x="7372199" y="4638466"/>
                <a:ext cx="1440000" cy="167525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C:\Users\doa\Desktop\ЛИЦЕНЗИИ и СЕРТИФИКАТЫ\Сертификаты ФСТЭК России\DL8.0-K (to 25.09.2018)1 - min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917"/>
              <a:stretch/>
            </p:blipFill>
            <p:spPr bwMode="auto">
              <a:xfrm>
                <a:off x="7375964" y="5212276"/>
                <a:ext cx="1440000" cy="110144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C:\Users\doa\Desktop\ЛИЦЕНЗИИ и СЕРТИФИКАТЫ\Сертификаты ФСТЭК России\DL8.0-K (to 25.09.2018)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4428"/>
              <a:stretch/>
            </p:blipFill>
            <p:spPr bwMode="auto">
              <a:xfrm>
                <a:off x="7376331" y="5793288"/>
                <a:ext cx="1440000" cy="52042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 ИБ в России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05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a\Desktop\1358252618_strelochka_rosta21.gif.jpe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2" b="6452"/>
          <a:stretch/>
        </p:blipFill>
        <p:spPr bwMode="auto">
          <a:xfrm>
            <a:off x="4284457" y="2593566"/>
            <a:ext cx="4859543" cy="36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824" y="1700808"/>
            <a:ext cx="85693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Тенденции развития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вендоров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компетенций (новые типы СЗИ)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оответствие новым требованиям регуляторов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азработка комплексных СЗИ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4" y="996633"/>
            <a:ext cx="8569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тенденции на рынке ИБ. </a:t>
            </a:r>
            <a:r>
              <a:rPr lang="ru-RU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Вендоры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 ИБ в России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75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824" y="996633"/>
            <a:ext cx="8569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тенденции на рынке ИБ. </a:t>
            </a:r>
            <a:r>
              <a:rPr lang="ru-RU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Вендоры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287" y="1412776"/>
            <a:ext cx="8564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СЗИ и их доля в общей ИБ-инфраструктуре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8" y="5427221"/>
            <a:ext cx="86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1. Без учета наименее востребованных СЗИ (до 3%) –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MDM, IAM,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САЗ,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WCF, SIEM.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Сегмент «Сеть» включает МЭ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СОВ,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VPN (для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корпоративного сегмента поставляются единым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продуктом – UTM), а также UTM.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Сегмент «НСД, утечки» включает СЗИ НСД, СДЗ,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DLP, Endpoint.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03648" y="1884954"/>
            <a:ext cx="6372000" cy="3456384"/>
            <a:chOff x="179388" y="2708920"/>
            <a:chExt cx="6372000" cy="3456384"/>
          </a:xfrm>
        </p:grpSpPr>
        <p:pic>
          <p:nvPicPr>
            <p:cNvPr id="2050" name="Picture 2" descr="C:\Users\doa\Desktop\Безымянный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93"/>
            <a:stretch/>
          </p:blipFill>
          <p:spPr bwMode="auto">
            <a:xfrm>
              <a:off x="179388" y="2978475"/>
              <a:ext cx="6372000" cy="3186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24327" y="2708920"/>
              <a:ext cx="3967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2015                                           2016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 ИБ в России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20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126" y="5661248"/>
            <a:ext cx="741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 Статистика по результатам анализа специалистами ЦЗИ ГК «Конфидент»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требований к конкурсной документации (портал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Госзакупок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doa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34400" cy="4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 ИБ в </a:t>
            </a:r>
            <a:r>
              <a:rPr lang="ru-RU" sz="2800" b="1" dirty="0" err="1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России.Госзакупки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3068960"/>
            <a:ext cx="8640762" cy="643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Вопросы?</a:t>
            </a:r>
            <a:endParaRPr lang="ru-RU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250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1" y="2348880"/>
            <a:ext cx="871309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627784" y="3080821"/>
            <a:ext cx="5841949" cy="1572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ООО «Конфидент»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 защиты информации</a:t>
            </a:r>
          </a:p>
          <a:p>
            <a:pPr algn="l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192029, г. Санкт-Петербург,</a:t>
            </a:r>
          </a:p>
          <a:p>
            <a:pPr algn="l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пр.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Обуховской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Обороны, д. 51, лит. К</a:t>
            </a:r>
          </a:p>
          <a:p>
            <a:pPr algn="l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Тел.: +7 (812) 325-10-37 (многоканальный)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94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1120983"/>
            <a:ext cx="9144001" cy="1593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417" y="1048976"/>
            <a:ext cx="1779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онфиде́нт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375" y="1120984"/>
            <a:ext cx="1530492" cy="1593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0956" y="1120984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человек,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которым ведут интимные разговоры, которому поверяют секреты,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тайны.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◆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Замечу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вскользь, что в эту несчастную неделю я вынес много тоски, оставаясь почти безотлучно подле бедного сосватанного друга моего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качестве ближайшего его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конфидента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». Ф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. М. Достоевский, «Бесы», 1872 г.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(Цитата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Викитеки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851920" y="2694267"/>
            <a:ext cx="529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20 лет на рынке информационной безопасности</a:t>
            </a:r>
          </a:p>
        </p:txBody>
      </p:sp>
      <p:pic>
        <p:nvPicPr>
          <p:cNvPr id="9" name="Picture 3" descr="C:\Users\pogryul\Desktop\Корпоративный стиль\Корпоративный стиль\логотипы\konfident_logo_all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5" y="2795641"/>
            <a:ext cx="3600000" cy="611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ГК «КОНФИДЕНТ»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807339" y="3866688"/>
            <a:ext cx="2125231" cy="2263385"/>
            <a:chOff x="817110" y="1772815"/>
            <a:chExt cx="2125231" cy="2263385"/>
          </a:xfrm>
        </p:grpSpPr>
        <p:grpSp>
          <p:nvGrpSpPr>
            <p:cNvPr id="16" name="Группа 15"/>
            <p:cNvGrpSpPr>
              <a:grpSpLocks noChangeAspect="1"/>
            </p:cNvGrpSpPr>
            <p:nvPr/>
          </p:nvGrpSpPr>
          <p:grpSpPr>
            <a:xfrm>
              <a:off x="817110" y="2204864"/>
              <a:ext cx="2125231" cy="1831336"/>
              <a:chOff x="5269453" y="1594732"/>
              <a:chExt cx="3542049" cy="3052227"/>
            </a:xfrm>
          </p:grpSpPr>
          <p:pic>
            <p:nvPicPr>
              <p:cNvPr id="18" name="Picture 2" descr="C:\Users\doa\Desktop\ЛИЦЕНЗИИ и СЕРТИФИКАТЫ\Сертификаты совместимости\DL80 - VisitorControl 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453" y="1605107"/>
                <a:ext cx="1039139" cy="144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1594732"/>
                <a:ext cx="1051474" cy="144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0" name="Picture 4" descr="http://www.dallaslock.ru/images/stories/licens/dl-vipnet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3657" y="3206959"/>
                <a:ext cx="1017845" cy="144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http://www.dallaslock.ru/images/stories/licens/dlrutoken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156" y="1610634"/>
                <a:ext cx="1039046" cy="144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http://www.dallaslock.ru/images/stories/licens/DL80_-_ESET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453" y="3183106"/>
                <a:ext cx="1039046" cy="144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www.dallaslock.ru/images/stories/licens/dlaldin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3183106"/>
                <a:ext cx="1039046" cy="144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Rectangle 2"/>
            <p:cNvSpPr txBox="1">
              <a:spLocks noChangeArrowheads="1"/>
            </p:cNvSpPr>
            <p:nvPr/>
          </p:nvSpPr>
          <p:spPr>
            <a:xfrm>
              <a:off x="817110" y="1772815"/>
              <a:ext cx="2125231" cy="43204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80000"/>
                </a:lnSpc>
              </a:pPr>
              <a:r>
                <a:rPr lang="ru-RU" sz="1600" dirty="0" smtClean="0">
                  <a:latin typeface="Arial" pitchFamily="34" charset="0"/>
                  <a:ea typeface="+mn-ea"/>
                  <a:cs typeface="Arial" pitchFamily="34" charset="0"/>
                </a:rPr>
                <a:t>Сертификаты совместимости</a:t>
              </a:r>
              <a:endParaRPr lang="ru-RU" sz="1600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3406694" y="5077828"/>
            <a:ext cx="3400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Сотни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тысяч пользователей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Dallas Lock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 всей России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Более 2500 проектов в год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 использованием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Dallas Lock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63524" y="3877856"/>
            <a:ext cx="2574416" cy="2226556"/>
            <a:chOff x="19925" y="3960112"/>
            <a:chExt cx="2574416" cy="2226556"/>
          </a:xfrm>
        </p:grpSpPr>
        <p:pic>
          <p:nvPicPr>
            <p:cNvPr id="26" name="Рисунок 3" descr="Описание: C:\Users\pogryul\Desktop\Корпоративный стиль\328px-FSB.svg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341" y="4370269"/>
              <a:ext cx="396000" cy="69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Users\pogryul\Desktop\Корпоративный стиль\03.12.2012\fstek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15" r="22220"/>
            <a:stretch/>
          </p:blipFill>
          <p:spPr bwMode="auto">
            <a:xfrm>
              <a:off x="156621" y="4519607"/>
              <a:ext cx="504000" cy="538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C:\Users\Юлия\Desktop\d53aa7f89db2d1935feed7588780d953_XL.png"/>
            <p:cNvPicPr>
              <a:picLocks noChangeAspect="1" noChangeArrowheads="1"/>
            </p:cNvPicPr>
            <p:nvPr/>
          </p:nvPicPr>
          <p:blipFill rotWithShape="1">
            <a:blip r:embed="rId13" cstate="print"/>
            <a:srcRect b="18535"/>
            <a:stretch/>
          </p:blipFill>
          <p:spPr bwMode="auto">
            <a:xfrm>
              <a:off x="2126341" y="5570553"/>
              <a:ext cx="468000" cy="320253"/>
            </a:xfrm>
            <a:prstGeom prst="rect">
              <a:avLst/>
            </a:prstGeom>
            <a:noFill/>
          </p:spPr>
        </p:pic>
        <p:pic>
          <p:nvPicPr>
            <p:cNvPr id="29" name="Picture 2" descr="https://upload.wikimedia.org/wikipedia/commons/thumb/4/4b/Medium_emblem_of_the_%D0%9C%D0%B8%D0%BD%D0%B8%D1%81%D1%82%D0%B5%D1%80%D1%81%D1%82%D0%B2%D0%BE_%D0%BE%D0%B1%D0%BE%D1%80%D0%BE%D0%BD%D1%8B_%D0%A0%D0%BE%D1%81%D1%81%D0%B8%D0%B9%D1%81%D0%BA%D0%BE%D0%B9_%D0%A4%D0%B5%D0%B4%D0%B5%D1%80%D0%B0%D1%86%D0%B8%D0%B8.svg/620px-Medium_emblem_of_the_%D0%9C%D0%B8%D0%BD%D0%B8%D1%81%D1%82%D0%B5%D1%80%D1%81%D1%82%D0%B2%D0%BE_%D0%BE%D0%B1%D0%BE%D1%80%D0%BE%D0%BD%D1%8B_%D0%A0%D0%BE%D1%81%D1%81%D0%B8%D0%B9%D1%81%D0%BA%D0%BE%D0%B9_%D0%A4%D0%B5%D0%B4%D0%B5%D1%80%D0%B0%D1%86%D0%B8%D0%B8.svg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1" y="5487743"/>
              <a:ext cx="756000" cy="51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"/>
            <p:cNvSpPr txBox="1">
              <a:spLocks noChangeArrowheads="1"/>
            </p:cNvSpPr>
            <p:nvPr/>
          </p:nvSpPr>
          <p:spPr>
            <a:xfrm>
              <a:off x="19925" y="3960112"/>
              <a:ext cx="2125231" cy="2893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80000"/>
                </a:lnSpc>
              </a:pPr>
              <a:r>
                <a:rPr lang="ru-RU" sz="1600" dirty="0" smtClean="0">
                  <a:latin typeface="Arial" pitchFamily="34" charset="0"/>
                  <a:ea typeface="+mn-ea"/>
                  <a:cs typeface="Arial" pitchFamily="34" charset="0"/>
                </a:rPr>
                <a:t>Лицензии регуляторов</a:t>
              </a:r>
              <a:endParaRPr lang="ru-RU" sz="1600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31" name="Picture 2" descr="C:\Users\doa\Desktop\ЛИЦЕНЗИИ и СЕРТИФИКАТЫ\Лицензии ЦЗИ и КИ\fsb 13453-8 K CZI (1)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076" y="4370269"/>
              <a:ext cx="622800" cy="8877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 descr="C:\Users\doa\Desktop\ЛИЦЕНЗИИ и СЕРТИФИКАТЫ\Лицензии ЦЗИ и КИ\fstec 0016 CZI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43" y="4370269"/>
              <a:ext cx="641335" cy="88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C:\Users\doa\Desktop\ЛИЦЕНЗИИ и СЕРТИФИКАТЫ\Лицензии ЦЗИ и КИ\Minoborony 1211 CZI (1)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586" y="5303705"/>
              <a:ext cx="622800" cy="880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5" descr="C:\Users\doa\Desktop\ЛИЦЕНЗИИ и СЕРТИФИКАТЫ\Сертификат ISO 9001-2011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403" y="5304668"/>
              <a:ext cx="636473" cy="88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2733865" y="3611840"/>
            <a:ext cx="3764095" cy="1406672"/>
            <a:chOff x="2733865" y="4038552"/>
            <a:chExt cx="3764095" cy="1406672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gray">
            <a:xfrm>
              <a:off x="2733865" y="4084043"/>
              <a:ext cx="1345658" cy="683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Более 5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00</a:t>
              </a: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 партнёров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6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по РФ</a:t>
              </a:r>
            </a:p>
          </p:txBody>
        </p:sp>
        <p:pic>
          <p:nvPicPr>
            <p:cNvPr id="5" name="Picture 2" descr="C:\Users\doa\Desktop\Карта партнеров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960" y="4038552"/>
              <a:ext cx="2520000" cy="134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doa\Desktop\Карта партнеров регионы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225" y="4793898"/>
              <a:ext cx="1800000" cy="651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C:\Users\doa\Desktop\Логотипы\Лого Далласа\DL 80 vert 01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8"/>
          <a:stretch/>
        </p:blipFill>
        <p:spPr bwMode="auto">
          <a:xfrm>
            <a:off x="2822564" y="5303891"/>
            <a:ext cx="612000" cy="74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57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85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60375" y="1078564"/>
            <a:ext cx="869363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Пользователи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Dallas Lock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9981" y="1464558"/>
            <a:ext cx="8676040" cy="57154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МЧС России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ФСО России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ФНС России 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МВД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России 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ФСИН России 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ФСТЭК России 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ФТС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России 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ФСКН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России 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Роскомнадзор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Рособрнадзор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Росстат 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Федеральное медико-биологическое агентство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РФ 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Федеральное дорожное агентство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РФ 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Банк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России 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Национальный банк Республики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Абхазия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Правительство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Москвы 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Правительство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Санкт-Петербурга 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Администрации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субъектов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РФ 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Департаменты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и центры занятости населения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субъектов РФ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и департаменты здравоохранения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и социального развития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субъектов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Фонды ОМС субъектов РФ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Министерства и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комитеты по управлению имуществом, по земельным отношениям субъектов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РФ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Высшие учебные заведения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endParaRPr lang="en-US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endParaRPr lang="en-US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ОАО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«ТАНЕКО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» 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ООО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«Газпром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межрегионгаз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ОАО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«Владимирская областная электросетевая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компания»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ОАО «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СибурТюменьГаз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ЗАО «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Донэнергосбыт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ООО «Саратовское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предприятие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городских электрических сетей»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ОАО «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Первобанк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ОАО «Первый Республиканский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Банк»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ООО 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«Страховое общество «Сургутнефтегаз»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ООО «Росгосстрах-Медицина» 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НПФ ВТБ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НПФ «Сургутнефтегаз»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ОАО «Детский мир»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ОАО «Объединенная авиастроительная корпорация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» 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ОАО «РСК МиГ»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ОАО «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Ангстрем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ФГУП «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Росморпорт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ФГУП «ПО «Октябрь»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ФГУП «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ГосНИИПП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» ФСТЭК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России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ФГУП «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Гостехстрой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» ФСТЭК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России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ОАО «Улан-Удэнский авиационный завод»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(«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Вертолеты России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») и другие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" descr="C:\Users\pogryul\Downloads\foto\фн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09" y="1525556"/>
            <a:ext cx="732462" cy="7286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pogryul\Downloads\foto\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71" y="2172877"/>
            <a:ext cx="682994" cy="7244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pogryul\Desktop\Корпоративный стиль\03.12.2012\fstek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4" r="21119"/>
          <a:stretch/>
        </p:blipFill>
        <p:spPr bwMode="auto">
          <a:xfrm>
            <a:off x="3440507" y="2137165"/>
            <a:ext cx="635898" cy="707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C:\Users\pogryul\Downloads\foto\цу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44" y="1625466"/>
            <a:ext cx="605056" cy="715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pogryul\Downloads\foto\ывф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43" y="2593117"/>
            <a:ext cx="586001" cy="6660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C:\Users\pogryul\Downloads\foto\Без имени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61" y="1629141"/>
            <a:ext cx="1060022" cy="616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C:\Users\pogryul\Downloads\foto\цу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5" r="21671"/>
          <a:stretch/>
        </p:blipFill>
        <p:spPr bwMode="auto">
          <a:xfrm>
            <a:off x="2875871" y="2732415"/>
            <a:ext cx="721616" cy="7196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http://www.helicopter.su/assets/images/logos/uuaz_logo_15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t="19801" r="5253" b="14983"/>
          <a:stretch/>
        </p:blipFill>
        <p:spPr bwMode="auto">
          <a:xfrm>
            <a:off x="7228021" y="3893512"/>
            <a:ext cx="1728000" cy="2823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http://www.sostav.ru/articles/rus/2010/27.07/news/images/1dm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70" y="4875767"/>
            <a:ext cx="1170718" cy="4409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88" y="1180108"/>
            <a:ext cx="576000" cy="572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8" descr="http://sdelanounas.ru/images/img/z/g/ZGUucmlhbi5ydS9pbWFnZXMvMjU3NTUvMTgvMjU3NTUxODI1LmpwZw==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36308" r="1278" b="31846"/>
          <a:stretch/>
        </p:blipFill>
        <p:spPr bwMode="auto">
          <a:xfrm>
            <a:off x="7390603" y="4478296"/>
            <a:ext cx="1565418" cy="2918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0" descr="http://www.kommersant.ru/factbook/picture/4083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23114" r="6342" b="31126"/>
          <a:stretch/>
        </p:blipFill>
        <p:spPr bwMode="auto">
          <a:xfrm>
            <a:off x="7596488" y="3533686"/>
            <a:ext cx="1368000" cy="2968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2" descr="http://msk.blizko.ru/system/images/product/000/145/123_original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47" y="3682096"/>
            <a:ext cx="42491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4" descr="http://newbranding.ru/wp-content/uploads/2010/11/gerb1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04" y="4226296"/>
            <a:ext cx="4158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6" descr="http://www.uldelo.ru/Files/News/2227/667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1" b="33484"/>
          <a:stretch/>
        </p:blipFill>
        <p:spPr bwMode="auto">
          <a:xfrm>
            <a:off x="7889392" y="2787831"/>
            <a:ext cx="1066629" cy="2189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8" descr="http://www.kommersant.ru/factbook/picture/1716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83" y="2013587"/>
            <a:ext cx="758538" cy="5214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3669"/>
          <a:stretch/>
        </p:blipFill>
        <p:spPr>
          <a:xfrm>
            <a:off x="8225413" y="5877272"/>
            <a:ext cx="739075" cy="455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30" descr="http://www.oskbes.ru/i/mig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49" y="4459038"/>
            <a:ext cx="648072" cy="6221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elecmash.ru/images/taneco.gif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t="16468" r="22839" b="19650"/>
          <a:stretch/>
        </p:blipFill>
        <p:spPr bwMode="auto">
          <a:xfrm>
            <a:off x="7020272" y="1180108"/>
            <a:ext cx="1258240" cy="295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41" y="5464278"/>
            <a:ext cx="770747" cy="296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ГК «КОНФИДЕНТ»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67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ПРОДУКТОВАЯ ЛИНЕЙКА  </a:t>
            </a:r>
            <a:r>
              <a:rPr lang="en-US" sz="24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Dallas Lock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oa\Desktop\Схема DL горизонтальная X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6144"/>
            <a:ext cx="8630486" cy="52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94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Овал 80"/>
          <p:cNvSpPr>
            <a:spLocks noChangeAspect="1"/>
          </p:cNvSpPr>
          <p:nvPr/>
        </p:nvSpPr>
        <p:spPr>
          <a:xfrm>
            <a:off x="5577105" y="5441088"/>
            <a:ext cx="326102" cy="32610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Овал 77"/>
          <p:cNvSpPr>
            <a:spLocks noChangeAspect="1"/>
          </p:cNvSpPr>
          <p:nvPr/>
        </p:nvSpPr>
        <p:spPr>
          <a:xfrm>
            <a:off x="6058675" y="5201094"/>
            <a:ext cx="579738" cy="5797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/>
          <p:cNvSpPr>
            <a:spLocks noChangeAspect="1"/>
          </p:cNvSpPr>
          <p:nvPr/>
        </p:nvSpPr>
        <p:spPr>
          <a:xfrm>
            <a:off x="5740156" y="5115249"/>
            <a:ext cx="434803" cy="4348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Овал 79"/>
          <p:cNvSpPr>
            <a:spLocks noChangeAspect="1"/>
          </p:cNvSpPr>
          <p:nvPr/>
        </p:nvSpPr>
        <p:spPr>
          <a:xfrm>
            <a:off x="5758272" y="4726572"/>
            <a:ext cx="579738" cy="5797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>
            <a:spLocks noChangeAspect="1"/>
          </p:cNvSpPr>
          <p:nvPr/>
        </p:nvSpPr>
        <p:spPr>
          <a:xfrm>
            <a:off x="7978797" y="4096519"/>
            <a:ext cx="579738" cy="5797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Овал 74"/>
          <p:cNvSpPr>
            <a:spLocks noChangeAspect="1"/>
          </p:cNvSpPr>
          <p:nvPr/>
        </p:nvSpPr>
        <p:spPr>
          <a:xfrm>
            <a:off x="146891" y="5069865"/>
            <a:ext cx="579738" cy="5797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Овал 65"/>
          <p:cNvSpPr>
            <a:spLocks noChangeAspect="1"/>
          </p:cNvSpPr>
          <p:nvPr/>
        </p:nvSpPr>
        <p:spPr>
          <a:xfrm>
            <a:off x="6638413" y="5628658"/>
            <a:ext cx="579738" cy="5797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>
            <a:spLocks noChangeAspect="1"/>
          </p:cNvSpPr>
          <p:nvPr/>
        </p:nvSpPr>
        <p:spPr>
          <a:xfrm>
            <a:off x="4162742" y="1788688"/>
            <a:ext cx="579738" cy="5797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>
            <a:spLocks noChangeAspect="1"/>
          </p:cNvSpPr>
          <p:nvPr/>
        </p:nvSpPr>
        <p:spPr>
          <a:xfrm>
            <a:off x="4920395" y="3379180"/>
            <a:ext cx="579738" cy="5797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>
            <a:spLocks noChangeAspect="1"/>
          </p:cNvSpPr>
          <p:nvPr/>
        </p:nvSpPr>
        <p:spPr>
          <a:xfrm>
            <a:off x="3956262" y="4688169"/>
            <a:ext cx="579738" cy="5797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Овал 69"/>
          <p:cNvSpPr>
            <a:spLocks noChangeAspect="1"/>
          </p:cNvSpPr>
          <p:nvPr/>
        </p:nvSpPr>
        <p:spPr>
          <a:xfrm>
            <a:off x="527241" y="4823729"/>
            <a:ext cx="579738" cy="5797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Овал 70"/>
          <p:cNvSpPr>
            <a:spLocks noChangeAspect="1"/>
          </p:cNvSpPr>
          <p:nvPr/>
        </p:nvSpPr>
        <p:spPr>
          <a:xfrm>
            <a:off x="8390677" y="4911225"/>
            <a:ext cx="579738" cy="5797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Овал 71"/>
          <p:cNvSpPr>
            <a:spLocks noChangeAspect="1"/>
          </p:cNvSpPr>
          <p:nvPr/>
        </p:nvSpPr>
        <p:spPr>
          <a:xfrm>
            <a:off x="8564262" y="3326285"/>
            <a:ext cx="579738" cy="5797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Овал 60"/>
          <p:cNvSpPr>
            <a:spLocks noChangeAspect="1"/>
          </p:cNvSpPr>
          <p:nvPr/>
        </p:nvSpPr>
        <p:spPr>
          <a:xfrm>
            <a:off x="7739076" y="4605596"/>
            <a:ext cx="434803" cy="4348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6960939" y="4737933"/>
            <a:ext cx="434803" cy="4348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6421012" y="1586604"/>
            <a:ext cx="434803" cy="4348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>
            <a:spLocks noChangeAspect="1"/>
          </p:cNvSpPr>
          <p:nvPr/>
        </p:nvSpPr>
        <p:spPr>
          <a:xfrm>
            <a:off x="8245743" y="3240440"/>
            <a:ext cx="434803" cy="4348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>
            <a:spLocks noChangeAspect="1"/>
          </p:cNvSpPr>
          <p:nvPr/>
        </p:nvSpPr>
        <p:spPr>
          <a:xfrm>
            <a:off x="4775461" y="5186066"/>
            <a:ext cx="434803" cy="4348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/>
          <p:cNvSpPr>
            <a:spLocks noChangeAspect="1"/>
          </p:cNvSpPr>
          <p:nvPr/>
        </p:nvSpPr>
        <p:spPr>
          <a:xfrm>
            <a:off x="6739940" y="4973090"/>
            <a:ext cx="579738" cy="5797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Овал 56"/>
          <p:cNvSpPr>
            <a:spLocks noChangeAspect="1"/>
          </p:cNvSpPr>
          <p:nvPr/>
        </p:nvSpPr>
        <p:spPr>
          <a:xfrm>
            <a:off x="4063963" y="5110367"/>
            <a:ext cx="579738" cy="57973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4671969" y="5463009"/>
            <a:ext cx="579738" cy="5797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Овал 58"/>
          <p:cNvSpPr>
            <a:spLocks noChangeAspect="1"/>
          </p:cNvSpPr>
          <p:nvPr/>
        </p:nvSpPr>
        <p:spPr>
          <a:xfrm>
            <a:off x="8221726" y="4251052"/>
            <a:ext cx="579738" cy="5797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вал 59"/>
          <p:cNvSpPr>
            <a:spLocks noChangeAspect="1"/>
          </p:cNvSpPr>
          <p:nvPr/>
        </p:nvSpPr>
        <p:spPr>
          <a:xfrm>
            <a:off x="8263859" y="2851763"/>
            <a:ext cx="579738" cy="5797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>
            <a:off x="1688800" y="2017817"/>
            <a:ext cx="579738" cy="5797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>
            <a:off x="5699700" y="4090961"/>
            <a:ext cx="579738" cy="5797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1772792" y="4973090"/>
            <a:ext cx="434803" cy="4348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>
            <a:spLocks noChangeAspect="1"/>
          </p:cNvSpPr>
          <p:nvPr/>
        </p:nvSpPr>
        <p:spPr>
          <a:xfrm>
            <a:off x="4547432" y="2909825"/>
            <a:ext cx="434803" cy="4348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>
            <a:spLocks noChangeAspect="1"/>
          </p:cNvSpPr>
          <p:nvPr/>
        </p:nvSpPr>
        <p:spPr>
          <a:xfrm>
            <a:off x="3251969" y="3326285"/>
            <a:ext cx="579738" cy="5797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3558624" y="3933393"/>
            <a:ext cx="434803" cy="4348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2594066" y="5156042"/>
            <a:ext cx="579738" cy="5797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527241" y="3469322"/>
            <a:ext cx="579738" cy="5797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3059832" y="5518182"/>
            <a:ext cx="579738" cy="5797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 ИБ в России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996633"/>
            <a:ext cx="8640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рынка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>
            <a:off x="1910213" y="3366514"/>
            <a:ext cx="579738" cy="5797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-91" y="4606328"/>
            <a:ext cx="579738" cy="5797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>
            <a:spLocks noChangeAspect="1"/>
          </p:cNvSpPr>
          <p:nvPr/>
        </p:nvSpPr>
        <p:spPr>
          <a:xfrm>
            <a:off x="3831707" y="3576987"/>
            <a:ext cx="579738" cy="5797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>
            <a:spLocks noChangeAspect="1"/>
          </p:cNvSpPr>
          <p:nvPr/>
        </p:nvSpPr>
        <p:spPr>
          <a:xfrm>
            <a:off x="309839" y="4424851"/>
            <a:ext cx="434803" cy="4348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>
            <a:spLocks noChangeAspect="1"/>
          </p:cNvSpPr>
          <p:nvPr/>
        </p:nvSpPr>
        <p:spPr>
          <a:xfrm>
            <a:off x="1772792" y="5707215"/>
            <a:ext cx="326102" cy="3261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 38"/>
          <p:cNvSpPr>
            <a:spLocks noChangeAspect="1"/>
          </p:cNvSpPr>
          <p:nvPr/>
        </p:nvSpPr>
        <p:spPr>
          <a:xfrm>
            <a:off x="289778" y="3795867"/>
            <a:ext cx="326102" cy="32610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/>
          <p:cNvSpPr>
            <a:spLocks noChangeAspect="1"/>
          </p:cNvSpPr>
          <p:nvPr/>
        </p:nvSpPr>
        <p:spPr>
          <a:xfrm>
            <a:off x="1709471" y="3322136"/>
            <a:ext cx="326102" cy="3261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2309305" y="5534481"/>
            <a:ext cx="326102" cy="3261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>
            <a:spLocks noChangeAspect="1"/>
          </p:cNvSpPr>
          <p:nvPr/>
        </p:nvSpPr>
        <p:spPr>
          <a:xfrm>
            <a:off x="1982147" y="1452696"/>
            <a:ext cx="2565285" cy="256528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Регуляторы</a:t>
            </a:r>
          </a:p>
          <a:p>
            <a:pPr algn="ctr"/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ru-RU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17906" y="1628351"/>
            <a:ext cx="1899879" cy="1738440"/>
            <a:chOff x="4538624" y="1452696"/>
            <a:chExt cx="1899879" cy="1738440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4612850" y="1452696"/>
              <a:ext cx="1738440" cy="1738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38624" y="1628351"/>
              <a:ext cx="18998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Органы </a:t>
              </a:r>
              <a:endPara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сертификации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</a:t>
              </a:r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662331" y="1521895"/>
            <a:ext cx="2254737" cy="1738800"/>
            <a:chOff x="6731623" y="1938172"/>
            <a:chExt cx="2254737" cy="1738800"/>
          </a:xfrm>
        </p:grpSpPr>
        <p:sp>
          <p:nvSpPr>
            <p:cNvPr id="43" name="Овал 42"/>
            <p:cNvSpPr>
              <a:spLocks noChangeAspect="1"/>
            </p:cNvSpPr>
            <p:nvPr/>
          </p:nvSpPr>
          <p:spPr>
            <a:xfrm>
              <a:off x="8586787" y="2369263"/>
              <a:ext cx="326102" cy="32610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Овал 40"/>
            <p:cNvSpPr>
              <a:spLocks noChangeAspect="1"/>
            </p:cNvSpPr>
            <p:nvPr/>
          </p:nvSpPr>
          <p:spPr>
            <a:xfrm>
              <a:off x="8044998" y="3217402"/>
              <a:ext cx="326102" cy="32610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Овал 32"/>
            <p:cNvSpPr>
              <a:spLocks noChangeAspect="1"/>
            </p:cNvSpPr>
            <p:nvPr/>
          </p:nvSpPr>
          <p:spPr>
            <a:xfrm>
              <a:off x="7987543" y="2532314"/>
              <a:ext cx="434803" cy="4348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6731623" y="2204965"/>
              <a:ext cx="579738" cy="57973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Овал 7"/>
            <p:cNvSpPr>
              <a:spLocks noChangeAspect="1"/>
            </p:cNvSpPr>
            <p:nvPr/>
          </p:nvSpPr>
          <p:spPr>
            <a:xfrm>
              <a:off x="7021492" y="1938172"/>
              <a:ext cx="1738800" cy="1738800"/>
            </a:xfrm>
            <a:prstGeom prst="ellipse">
              <a:avLst/>
            </a:prstGeom>
            <a:solidFill>
              <a:srgbClr val="E46C0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45133" y="2324248"/>
              <a:ext cx="21412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Испытательные </a:t>
              </a:r>
              <a:endPara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лаборатории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(41</a:t>
              </a:r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1413" y="1746387"/>
            <a:ext cx="1746751" cy="1738800"/>
            <a:chOff x="179364" y="2142109"/>
            <a:chExt cx="1746751" cy="1738800"/>
          </a:xfrm>
        </p:grpSpPr>
        <p:sp>
          <p:nvSpPr>
            <p:cNvPr id="14" name="Овал 13"/>
            <p:cNvSpPr>
              <a:spLocks noChangeAspect="1"/>
            </p:cNvSpPr>
            <p:nvPr/>
          </p:nvSpPr>
          <p:spPr>
            <a:xfrm>
              <a:off x="187315" y="2142109"/>
              <a:ext cx="1738800" cy="1738800"/>
            </a:xfrm>
            <a:prstGeom prst="ellipse">
              <a:avLst/>
            </a:prstGeom>
            <a:solidFill>
              <a:srgbClr val="E46C0A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79364" y="2332978"/>
              <a:ext cx="17388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Органы </a:t>
              </a:r>
              <a:endPara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аттестации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(448)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190432" y="4121783"/>
            <a:ext cx="1738800" cy="1738800"/>
            <a:chOff x="1229913" y="3820685"/>
            <a:chExt cx="1738800" cy="1738800"/>
          </a:xfrm>
        </p:grpSpPr>
        <p:sp>
          <p:nvSpPr>
            <p:cNvPr id="13" name="Овал 12"/>
            <p:cNvSpPr>
              <a:spLocks noChangeAspect="1"/>
            </p:cNvSpPr>
            <p:nvPr/>
          </p:nvSpPr>
          <p:spPr>
            <a:xfrm>
              <a:off x="1229913" y="3820685"/>
              <a:ext cx="1738800" cy="1738800"/>
            </a:xfrm>
            <a:prstGeom prst="ellipse">
              <a:avLst/>
            </a:prstGeom>
            <a:solidFill>
              <a:srgbClr val="E46C0A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37380" y="4322997"/>
              <a:ext cx="13485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Аудиторы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(15 +)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465992" y="3058352"/>
            <a:ext cx="2762151" cy="1738800"/>
            <a:chOff x="2753455" y="4077347"/>
            <a:chExt cx="2762151" cy="1738800"/>
          </a:xfrm>
        </p:grpSpPr>
        <p:sp>
          <p:nvSpPr>
            <p:cNvPr id="18" name="Овал 17"/>
            <p:cNvSpPr>
              <a:spLocks noChangeAspect="1"/>
            </p:cNvSpPr>
            <p:nvPr/>
          </p:nvSpPr>
          <p:spPr>
            <a:xfrm>
              <a:off x="2753455" y="4399181"/>
              <a:ext cx="758011" cy="75801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Овал 36"/>
            <p:cNvSpPr>
              <a:spLocks noChangeAspect="1"/>
            </p:cNvSpPr>
            <p:nvPr/>
          </p:nvSpPr>
          <p:spPr>
            <a:xfrm>
              <a:off x="4857277" y="4365104"/>
              <a:ext cx="434803" cy="4348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3303603" y="4077347"/>
              <a:ext cx="1738800" cy="1738800"/>
            </a:xfrm>
            <a:prstGeom prst="ellipse">
              <a:avLst/>
            </a:prstGeom>
            <a:solidFill>
              <a:srgbClr val="E46C0A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03069" y="4440145"/>
              <a:ext cx="2712537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Образовательные</a:t>
              </a: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центры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(130 +)</a:t>
              </a:r>
            </a:p>
            <a:p>
              <a:endParaRPr lang="ru-RU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35162" y="3657002"/>
            <a:ext cx="1558800" cy="1558800"/>
            <a:chOff x="7152233" y="4430696"/>
            <a:chExt cx="1558800" cy="1558800"/>
          </a:xfrm>
        </p:grpSpPr>
        <p:sp>
          <p:nvSpPr>
            <p:cNvPr id="11" name="Овал 10"/>
            <p:cNvSpPr>
              <a:spLocks noChangeAspect="1"/>
            </p:cNvSpPr>
            <p:nvPr/>
          </p:nvSpPr>
          <p:spPr>
            <a:xfrm>
              <a:off x="7152233" y="4430696"/>
              <a:ext cx="1558800" cy="1558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75433" y="4909564"/>
              <a:ext cx="11528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Вендоры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(300 +)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980564" y="3597242"/>
            <a:ext cx="1581843" cy="1558800"/>
            <a:chOff x="5509821" y="4259480"/>
            <a:chExt cx="1581843" cy="1558800"/>
          </a:xfrm>
        </p:grpSpPr>
        <p:sp>
          <p:nvSpPr>
            <p:cNvPr id="10" name="Овал 9"/>
            <p:cNvSpPr>
              <a:spLocks noChangeAspect="1"/>
            </p:cNvSpPr>
            <p:nvPr/>
          </p:nvSpPr>
          <p:spPr>
            <a:xfrm>
              <a:off x="5509821" y="4259480"/>
              <a:ext cx="1558800" cy="1558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17772" y="4717928"/>
              <a:ext cx="1573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Интеграторы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(2000 </a:t>
              </a:r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+)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328720" y="4644060"/>
            <a:ext cx="1395318" cy="1386000"/>
            <a:chOff x="7057281" y="4787201"/>
            <a:chExt cx="1395318" cy="1386000"/>
          </a:xfrm>
        </p:grpSpPr>
        <p:sp>
          <p:nvSpPr>
            <p:cNvPr id="9" name="Овал 8"/>
            <p:cNvSpPr>
              <a:spLocks noChangeAspect="1"/>
            </p:cNvSpPr>
            <p:nvPr/>
          </p:nvSpPr>
          <p:spPr>
            <a:xfrm>
              <a:off x="7061940" y="4787201"/>
              <a:ext cx="1386000" cy="1386000"/>
            </a:xfrm>
            <a:prstGeom prst="ellipse">
              <a:avLst/>
            </a:prstGeom>
            <a:solidFill>
              <a:srgbClr val="B89B1E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57281" y="5169966"/>
              <a:ext cx="13953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Операторы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(4 млн +)</a:t>
              </a:r>
            </a:p>
            <a:p>
              <a:endParaRPr lang="ru-RU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178340" y="4792707"/>
            <a:ext cx="1475725" cy="1440000"/>
            <a:chOff x="5545894" y="4984223"/>
            <a:chExt cx="1475725" cy="1440000"/>
          </a:xfrm>
        </p:grpSpPr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5567845" y="4984223"/>
              <a:ext cx="1440000" cy="144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45894" y="5381167"/>
              <a:ext cx="14757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Проф.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сообщества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Овал 72"/>
          <p:cNvSpPr>
            <a:spLocks noChangeAspect="1"/>
          </p:cNvSpPr>
          <p:nvPr/>
        </p:nvSpPr>
        <p:spPr>
          <a:xfrm>
            <a:off x="4697423" y="3203740"/>
            <a:ext cx="326102" cy="32610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Овал 73"/>
          <p:cNvSpPr>
            <a:spLocks noChangeAspect="1"/>
          </p:cNvSpPr>
          <p:nvPr/>
        </p:nvSpPr>
        <p:spPr>
          <a:xfrm>
            <a:off x="3956262" y="5623734"/>
            <a:ext cx="326102" cy="32610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89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25658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 ИБ в России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60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0824" y="1795457"/>
            <a:ext cx="85693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 безопасности РФ.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Доктрина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информационной безопасности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(проект)</a:t>
            </a:r>
          </a:p>
          <a:p>
            <a:endParaRPr lang="ru-RU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развития</a:t>
            </a:r>
          </a:p>
          <a:p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отечественных средств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систем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защиты информации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международной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кооперации производителей этих средств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нормативно-правовой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методической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базы</a:t>
            </a:r>
          </a:p>
        </p:txBody>
      </p:sp>
      <p:pic>
        <p:nvPicPr>
          <p:cNvPr id="3074" name="Picture 2" descr="C:\Users\doa\Desktop\220px-Emblem_Security_Council_of_Russ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9" y="1737420"/>
            <a:ext cx="1260000" cy="15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996633"/>
            <a:ext cx="8640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тенденции на рынке ИБ. Регуляторы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 ИБ в России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07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pogryul\Desktop\Корпоративный стиль\03.12.2012\fste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1" r="16618"/>
          <a:stretch/>
        </p:blipFill>
        <p:spPr bwMode="auto">
          <a:xfrm>
            <a:off x="80072" y="1748964"/>
            <a:ext cx="1548000" cy="13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a\Desktop\m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20" y="3423063"/>
            <a:ext cx="1152000" cy="125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oa\Desktop\Gerb_FS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20" y="1748963"/>
            <a:ext cx="828000" cy="15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a\Desktop\logo-cb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0" y="4941164"/>
            <a:ext cx="1116000" cy="11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a\Desktop\2000px-Medium_emblem_of_the_Министерство_обороны_Российской_Федерации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0" y="4797460"/>
            <a:ext cx="1872000" cy="126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a\Desktop\logo_rso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0" y="3371246"/>
            <a:ext cx="1116000" cy="130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0044" y="1748964"/>
            <a:ext cx="237626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ФСТЭК России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5562" y="1748963"/>
            <a:ext cx="194245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ФСБ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4780" y="2640189"/>
            <a:ext cx="222458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Роскомнадзор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4679" y="3531414"/>
            <a:ext cx="319600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Минкомсвязи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6225" y="4422639"/>
            <a:ext cx="196169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62575" y="5313863"/>
            <a:ext cx="40743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обороны РФ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388" y="996633"/>
            <a:ext cx="8640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тенденции на рынке ИБ. Регуляторы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 ИБ в России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41200" y="1636705"/>
            <a:ext cx="2448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ФСТЭК России</a:t>
            </a:r>
          </a:p>
        </p:txBody>
      </p:sp>
      <p:pic>
        <p:nvPicPr>
          <p:cNvPr id="14" name="Picture 4" descr="C:\Users\pogryul\Desktop\Корпоративный стиль\03.12.2012\fste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24" y="1340768"/>
            <a:ext cx="1646988" cy="10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97321" y="2709336"/>
            <a:ext cx="8422829" cy="3419088"/>
            <a:chOff x="397321" y="2709336"/>
            <a:chExt cx="8422829" cy="3419088"/>
          </a:xfrm>
        </p:grpSpPr>
        <p:sp>
          <p:nvSpPr>
            <p:cNvPr id="3" name="Полилиния 2"/>
            <p:cNvSpPr/>
            <p:nvPr/>
          </p:nvSpPr>
          <p:spPr>
            <a:xfrm>
              <a:off x="397321" y="2709336"/>
              <a:ext cx="3936032" cy="633600"/>
            </a:xfrm>
            <a:custGeom>
              <a:avLst/>
              <a:gdLst>
                <a:gd name="connsiteX0" fmla="*/ 0 w 3936032"/>
                <a:gd name="connsiteY0" fmla="*/ 0 h 633600"/>
                <a:gd name="connsiteX1" fmla="*/ 3936032 w 3936032"/>
                <a:gd name="connsiteY1" fmla="*/ 0 h 633600"/>
                <a:gd name="connsiteX2" fmla="*/ 3936032 w 3936032"/>
                <a:gd name="connsiteY2" fmla="*/ 633600 h 633600"/>
                <a:gd name="connsiteX3" fmla="*/ 0 w 3936032"/>
                <a:gd name="connsiteY3" fmla="*/ 633600 h 633600"/>
                <a:gd name="connsiteX4" fmla="*/ 0 w 3936032"/>
                <a:gd name="connsiteY4" fmla="*/ 0 h 6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32" h="633600">
                  <a:moveTo>
                    <a:pt x="0" y="0"/>
                  </a:moveTo>
                  <a:lnTo>
                    <a:pt x="3936032" y="0"/>
                  </a:lnTo>
                  <a:lnTo>
                    <a:pt x="3936032" y="633600"/>
                  </a:lnTo>
                  <a:lnTo>
                    <a:pt x="0" y="63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89408" rIns="156464" bIns="8940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Есть</a:t>
              </a:r>
              <a:endParaRPr lang="ru-RU" sz="22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97321" y="3342936"/>
              <a:ext cx="3936032" cy="2785488"/>
            </a:xfrm>
            <a:custGeom>
              <a:avLst/>
              <a:gdLst>
                <a:gd name="connsiteX0" fmla="*/ 0 w 3936032"/>
                <a:gd name="connsiteY0" fmla="*/ 0 h 2785488"/>
                <a:gd name="connsiteX1" fmla="*/ 3936032 w 3936032"/>
                <a:gd name="connsiteY1" fmla="*/ 0 h 2785488"/>
                <a:gd name="connsiteX2" fmla="*/ 3936032 w 3936032"/>
                <a:gd name="connsiteY2" fmla="*/ 2785488 h 2785488"/>
                <a:gd name="connsiteX3" fmla="*/ 0 w 3936032"/>
                <a:gd name="connsiteY3" fmla="*/ 2785488 h 2785488"/>
                <a:gd name="connsiteX4" fmla="*/ 0 w 3936032"/>
                <a:gd name="connsiteY4" fmla="*/ 0 h 278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32" h="2785488">
                  <a:moveTo>
                    <a:pt x="0" y="0"/>
                  </a:moveTo>
                  <a:lnTo>
                    <a:pt x="3936032" y="0"/>
                  </a:lnTo>
                  <a:lnTo>
                    <a:pt x="3936032" y="2785488"/>
                  </a:lnTo>
                  <a:lnTo>
                    <a:pt x="0" y="2785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solidFill>
                <a:schemeClr val="accent1">
                  <a:lumMod val="20000"/>
                  <a:lumOff val="8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Приказ № 21 (</a:t>
              </a:r>
              <a:r>
                <a:rPr lang="ru-RU" sz="195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ПДн</a:t>
              </a: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95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Приказ № 17 (ГИС), Меры ГИС</a:t>
              </a:r>
              <a:endParaRPr lang="ru-RU" sz="195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Приказ № 31 (АСУ ТП)</a:t>
              </a:r>
              <a:endParaRPr lang="ru-RU" sz="195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Требования к СОВ, САВЗ, СДЗ, СКН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Банк данных угроз, уязвимостей</a:t>
              </a:r>
              <a:endParaRPr lang="ru-RU" sz="195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4725378" y="2709336"/>
              <a:ext cx="4094772" cy="633600"/>
            </a:xfrm>
            <a:custGeom>
              <a:avLst/>
              <a:gdLst>
                <a:gd name="connsiteX0" fmla="*/ 0 w 3936032"/>
                <a:gd name="connsiteY0" fmla="*/ 0 h 633600"/>
                <a:gd name="connsiteX1" fmla="*/ 3936032 w 3936032"/>
                <a:gd name="connsiteY1" fmla="*/ 0 h 633600"/>
                <a:gd name="connsiteX2" fmla="*/ 3936032 w 3936032"/>
                <a:gd name="connsiteY2" fmla="*/ 633600 h 633600"/>
                <a:gd name="connsiteX3" fmla="*/ 0 w 3936032"/>
                <a:gd name="connsiteY3" fmla="*/ 633600 h 633600"/>
                <a:gd name="connsiteX4" fmla="*/ 0 w 3936032"/>
                <a:gd name="connsiteY4" fmla="*/ 0 h 6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32" h="633600">
                  <a:moveTo>
                    <a:pt x="0" y="0"/>
                  </a:moveTo>
                  <a:lnTo>
                    <a:pt x="3936032" y="0"/>
                  </a:lnTo>
                  <a:lnTo>
                    <a:pt x="3936032" y="633600"/>
                  </a:lnTo>
                  <a:lnTo>
                    <a:pt x="0" y="63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41D"/>
            </a:solidFill>
            <a:ln>
              <a:solidFill>
                <a:srgbClr val="F794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89408" rIns="156464" bIns="8940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планах 2016 – 2017</a:t>
              </a:r>
              <a:endParaRPr lang="ru-RU" sz="22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725378" y="3342936"/>
              <a:ext cx="4094772" cy="2785488"/>
            </a:xfrm>
            <a:custGeom>
              <a:avLst/>
              <a:gdLst>
                <a:gd name="connsiteX0" fmla="*/ 0 w 3936032"/>
                <a:gd name="connsiteY0" fmla="*/ 0 h 2785488"/>
                <a:gd name="connsiteX1" fmla="*/ 3936032 w 3936032"/>
                <a:gd name="connsiteY1" fmla="*/ 0 h 2785488"/>
                <a:gd name="connsiteX2" fmla="*/ 3936032 w 3936032"/>
                <a:gd name="connsiteY2" fmla="*/ 2785488 h 2785488"/>
                <a:gd name="connsiteX3" fmla="*/ 0 w 3936032"/>
                <a:gd name="connsiteY3" fmla="*/ 2785488 h 2785488"/>
                <a:gd name="connsiteX4" fmla="*/ 0 w 3936032"/>
                <a:gd name="connsiteY4" fmla="*/ 0 h 278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32" h="2785488">
                  <a:moveTo>
                    <a:pt x="0" y="0"/>
                  </a:moveTo>
                  <a:lnTo>
                    <a:pt x="3936032" y="0"/>
                  </a:lnTo>
                  <a:lnTo>
                    <a:pt x="3936032" y="2785488"/>
                  </a:lnTo>
                  <a:lnTo>
                    <a:pt x="0" y="2785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  <a:ln>
              <a:solidFill>
                <a:schemeClr val="accent6">
                  <a:lumMod val="20000"/>
                  <a:lumOff val="8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Методические документы АСУ ТП</a:t>
              </a:r>
              <a:r>
                <a:rPr lang="en-US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КВО</a:t>
              </a:r>
              <a:r>
                <a:rPr lang="en-US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КСИИ</a:t>
              </a:r>
              <a:endParaRPr lang="ru-RU" sz="195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Требования к МЭ, ОС, СУБД,</a:t>
              </a:r>
              <a:r>
                <a:rPr lang="en-US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BIOS,</a:t>
              </a: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DLP,</a:t>
              </a: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СЗВИ…</a:t>
              </a:r>
              <a:endParaRPr lang="ru-RU" sz="195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Обновление СЗИ, безопасная разработка</a:t>
              </a:r>
              <a:endParaRPr lang="ru-RU" sz="195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Методика моделирования угроз</a:t>
              </a:r>
              <a:endParaRPr lang="ru-RU" sz="19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5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Новая редакция Приказа № 17</a:t>
              </a:r>
              <a:endParaRPr lang="ru-RU" sz="195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79388" y="996633"/>
            <a:ext cx="8640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тенденции на рынке ИБ. Регуляторы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17110" y="116632"/>
            <a:ext cx="81369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 ИБ в России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88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64425</TotalTime>
  <Words>955</Words>
  <Application>Microsoft Office PowerPoint</Application>
  <PresentationFormat>Экран (4:3)</PresentationFormat>
  <Paragraphs>263</Paragraphs>
  <Slides>19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В. Погребняк</dc:creator>
  <cp:lastModifiedBy>user</cp:lastModifiedBy>
  <cp:revision>1080</cp:revision>
  <dcterms:created xsi:type="dcterms:W3CDTF">2012-05-14T07:44:38Z</dcterms:created>
  <dcterms:modified xsi:type="dcterms:W3CDTF">2016-02-09T15:11:25Z</dcterms:modified>
</cp:coreProperties>
</file>